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256" r:id="rId2"/>
    <p:sldId id="261" r:id="rId3"/>
    <p:sldId id="260" r:id="rId4"/>
    <p:sldId id="271" r:id="rId5"/>
    <p:sldId id="257" r:id="rId6"/>
    <p:sldId id="266" r:id="rId7"/>
    <p:sldId id="265" r:id="rId8"/>
    <p:sldId id="277" r:id="rId9"/>
    <p:sldId id="264" r:id="rId10"/>
    <p:sldId id="273" r:id="rId11"/>
    <p:sldId id="276" r:id="rId12"/>
    <p:sldId id="267" r:id="rId13"/>
    <p:sldId id="274" r:id="rId14"/>
    <p:sldId id="269" r:id="rId15"/>
    <p:sldId id="278" r:id="rId16"/>
    <p:sldId id="279" r:id="rId17"/>
    <p:sldId id="270" r:id="rId18"/>
    <p:sldId id="259" r:id="rId19"/>
    <p:sldId id="275"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C7B2BF-5C07-490C-B4CE-A853D0604640}" type="datetimeFigureOut">
              <a:rPr lang="en-US" smtClean="0"/>
              <a:t>4/29/2016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391DB5-2CC6-412F-93C6-E5040D2453D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(adjust to be 39 participants and exclude focus group</a:t>
            </a:r>
            <a:r>
              <a:rPr lang="en-US" baseline="0" dirty="0" smtClean="0"/>
              <a:t> maybe</a:t>
            </a:r>
            <a:endParaRPr lang="en-US" dirty="0"/>
          </a:p>
        </p:txBody>
      </p:sp>
      <p:sp>
        <p:nvSpPr>
          <p:cNvPr id="4" name="Slide Number Placeholder 3"/>
          <p:cNvSpPr>
            <a:spLocks noGrp="1"/>
          </p:cNvSpPr>
          <p:nvPr>
            <p:ph type="sldNum" sz="quarter" idx="10"/>
          </p:nvPr>
        </p:nvSpPr>
        <p:spPr/>
        <p:txBody>
          <a:bodyPr/>
          <a:lstStyle/>
          <a:p>
            <a:fld id="{27391DB5-2CC6-412F-93C6-E5040D2453D7}"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91DB5-2CC6-412F-93C6-E5040D2453D7}" type="slidenum">
              <a:rPr lang="en-US" smtClean="0"/>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FACF440-5CCE-4234-B99C-31FCBD609029}" type="datetimeFigureOut">
              <a:rPr lang="en-US" smtClean="0"/>
              <a:pPr/>
              <a:t>4/29/2016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D688B1-2DFD-4044-8F86-13961F3B3AA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ACF440-5CCE-4234-B99C-31FCBD609029}"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688B1-2DFD-4044-8F86-13961F3B3A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8D688B1-2DFD-4044-8F86-13961F3B3AA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ACF440-5CCE-4234-B99C-31FCBD609029}"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FACF440-5CCE-4234-B99C-31FCBD609029}"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8D688B1-2DFD-4044-8F86-13961F3B3AA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FACF440-5CCE-4234-B99C-31FCBD609029}" type="datetimeFigureOut">
              <a:rPr lang="en-US" smtClean="0"/>
              <a:pPr/>
              <a:t>4/29/2016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D688B1-2DFD-4044-8F86-13961F3B3AA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FACF440-5CCE-4234-B99C-31FCBD609029}"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688B1-2DFD-4044-8F86-13961F3B3AA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FACF440-5CCE-4234-B99C-31FCBD609029}" type="datetimeFigureOut">
              <a:rPr lang="en-US" smtClean="0"/>
              <a:pPr/>
              <a:t>4/29/2016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8D688B1-2DFD-4044-8F86-13961F3B3AA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ACF440-5CCE-4234-B99C-31FCBD609029}" type="datetimeFigureOut">
              <a:rPr lang="en-US" smtClean="0"/>
              <a:pPr/>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8D688B1-2DFD-4044-8F86-13961F3B3A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FACF440-5CCE-4234-B99C-31FCBD609029}" type="datetimeFigureOut">
              <a:rPr lang="en-US" smtClean="0"/>
              <a:pPr/>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8D688B1-2DFD-4044-8F86-13961F3B3A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8D688B1-2DFD-4044-8F86-13961F3B3AA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FACF440-5CCE-4234-B99C-31FCBD609029}" type="datetimeFigureOut">
              <a:rPr lang="en-US" smtClean="0"/>
              <a:pPr/>
              <a:t>4/29/2016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8D688B1-2DFD-4044-8F86-13961F3B3AA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FACF440-5CCE-4234-B99C-31FCBD609029}" type="datetimeFigureOut">
              <a:rPr lang="en-US" smtClean="0"/>
              <a:pPr/>
              <a:t>4/29/2016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FACF440-5CCE-4234-B99C-31FCBD609029}" type="datetimeFigureOut">
              <a:rPr lang="en-US" smtClean="0"/>
              <a:pPr/>
              <a:t>4/29/2016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8D688B1-2DFD-4044-8F86-13961F3B3AA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819400"/>
            <a:ext cx="8229600" cy="2438400"/>
          </a:xfrm>
        </p:spPr>
        <p:txBody>
          <a:bodyPr>
            <a:normAutofit fontScale="92500"/>
          </a:bodyPr>
          <a:lstStyle/>
          <a:p>
            <a:r>
              <a:rPr lang="en-US" sz="2000" b="0" i="1" cap="none" dirty="0" smtClean="0"/>
              <a:t>L.A.N.D.=Learning, Ability, and Neurological Diversity</a:t>
            </a:r>
            <a:endParaRPr lang="en-US" i="1" dirty="0" smtClean="0"/>
          </a:p>
          <a:p>
            <a:endParaRPr lang="en-US" sz="2400" dirty="0" smtClean="0"/>
          </a:p>
          <a:p>
            <a:r>
              <a:rPr lang="en-US" sz="2400" cap="none" dirty="0" smtClean="0"/>
              <a:t>Christina  Chin-Newman</a:t>
            </a:r>
          </a:p>
          <a:p>
            <a:r>
              <a:rPr lang="en-US" sz="2400" cap="none" dirty="0" smtClean="0"/>
              <a:t>Sara  Smith</a:t>
            </a:r>
          </a:p>
          <a:p>
            <a:r>
              <a:rPr lang="en-US" sz="2400" cap="none" dirty="0" smtClean="0"/>
              <a:t>Kristina  Spink</a:t>
            </a:r>
          </a:p>
          <a:p>
            <a:r>
              <a:rPr lang="en-US" sz="2200" b="0" cap="none" dirty="0" smtClean="0"/>
              <a:t>California State University, East Bay</a:t>
            </a:r>
            <a:endParaRPr lang="en-US" sz="2200" b="0" cap="none" dirty="0"/>
          </a:p>
        </p:txBody>
      </p:sp>
      <p:sp>
        <p:nvSpPr>
          <p:cNvPr id="2" name="Title 1"/>
          <p:cNvSpPr>
            <a:spLocks noGrp="1"/>
          </p:cNvSpPr>
          <p:nvPr>
            <p:ph type="ctrTitle"/>
          </p:nvPr>
        </p:nvSpPr>
        <p:spPr>
          <a:xfrm>
            <a:off x="0" y="228600"/>
            <a:ext cx="9144000" cy="1752600"/>
          </a:xfrm>
        </p:spPr>
        <p:txBody>
          <a:bodyPr>
            <a:noAutofit/>
          </a:bodyPr>
          <a:lstStyle/>
          <a:p>
            <a:r>
              <a:rPr lang="en-US" sz="4400" b="1" dirty="0" smtClean="0"/>
              <a:t>Lessons Learned From the L.A.N.D. Project</a:t>
            </a:r>
            <a:endParaRPr lang="en-US" sz="4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and Health Challenges</a:t>
            </a:r>
            <a:endParaRPr lang="en-US" dirty="0"/>
          </a:p>
        </p:txBody>
      </p:sp>
      <p:sp>
        <p:nvSpPr>
          <p:cNvPr id="4" name="Rectangle 3"/>
          <p:cNvSpPr/>
          <p:nvPr/>
        </p:nvSpPr>
        <p:spPr>
          <a:xfrm>
            <a:off x="612648" y="1828800"/>
            <a:ext cx="7912608" cy="4093428"/>
          </a:xfrm>
          <a:prstGeom prst="rect">
            <a:avLst/>
          </a:prstGeom>
        </p:spPr>
        <p:txBody>
          <a:bodyPr wrap="square">
            <a:spAutoFit/>
          </a:bodyPr>
          <a:lstStyle/>
          <a:p>
            <a:r>
              <a:rPr lang="en-US" sz="2000" i="1" dirty="0" smtClean="0"/>
              <a:t>“Sometimes people don’t realize the connection between diagnoses and the challenge of learning. When living with, specifically the emotional (issues of my diagnoses), it can interfere with the process. Because my thoughts are not in a direct train, concentration can be a challenge and it takes extra energy to stay focused and to deal with the challenges of school itself that come along with it. Even something as simple as recording (a lecture) and listening and comprehending, and remembering (it) all at the same time can be a challenge some days. Being nutritionally prepared, having slept properly… all those things are issues for people living with my challenges, and they affect my ability to learn.” 						</a:t>
            </a:r>
          </a:p>
          <a:p>
            <a:r>
              <a:rPr lang="en-US" sz="2000" i="1" dirty="0"/>
              <a:t>	</a:t>
            </a:r>
            <a:r>
              <a:rPr lang="en-US" sz="2000" i="1" dirty="0" smtClean="0"/>
              <a:t>					</a:t>
            </a:r>
            <a:r>
              <a:rPr lang="en-US" sz="2000" dirty="0" smtClean="0"/>
              <a:t>– “Wes”</a:t>
            </a:r>
            <a:endParaRPr lang="en-US" sz="2000" dirty="0"/>
          </a:p>
        </p:txBody>
      </p:sp>
    </p:spTree>
    <p:extLst>
      <p:ext uri="{BB962C8B-B14F-4D97-AF65-F5344CB8AC3E}">
        <p14:creationId xmlns:p14="http://schemas.microsoft.com/office/powerpoint/2010/main" val="2707533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Challenges</a:t>
            </a:r>
            <a:endParaRPr lang="en-US" dirty="0"/>
          </a:p>
        </p:txBody>
      </p:sp>
      <p:sp>
        <p:nvSpPr>
          <p:cNvPr id="3" name="Content Placeholder 2"/>
          <p:cNvSpPr>
            <a:spLocks noGrp="1"/>
          </p:cNvSpPr>
          <p:nvPr>
            <p:ph sz="quarter" idx="1"/>
          </p:nvPr>
        </p:nvSpPr>
        <p:spPr>
          <a:xfrm>
            <a:off x="838200" y="2286000"/>
            <a:ext cx="7010400" cy="3352800"/>
          </a:xfrm>
        </p:spPr>
        <p:txBody>
          <a:bodyPr>
            <a:normAutofit/>
          </a:bodyPr>
          <a:lstStyle/>
          <a:p>
            <a:r>
              <a:rPr lang="en-US" sz="2200" dirty="0" smtClean="0"/>
              <a:t>Stress clouding thinking</a:t>
            </a:r>
          </a:p>
          <a:p>
            <a:r>
              <a:rPr lang="en-US" sz="2200" dirty="0"/>
              <a:t>A</a:t>
            </a:r>
            <a:r>
              <a:rPr lang="en-US" sz="2200" dirty="0" smtClean="0"/>
              <a:t>nxiety detouring focus</a:t>
            </a:r>
          </a:p>
          <a:p>
            <a:r>
              <a:rPr lang="en-US" sz="2200" dirty="0"/>
              <a:t>M</a:t>
            </a:r>
            <a:r>
              <a:rPr lang="en-US" sz="2200" dirty="0" smtClean="0"/>
              <a:t>ood changes that affect motivation</a:t>
            </a:r>
          </a:p>
          <a:p>
            <a:r>
              <a:rPr lang="en-US" sz="2200" dirty="0" smtClean="0"/>
              <a:t>Burdensome family issues</a:t>
            </a:r>
          </a:p>
          <a:p>
            <a:r>
              <a:rPr lang="en-US" sz="2200" dirty="0" smtClean="0"/>
              <a:t>Not “passing” as normal</a:t>
            </a:r>
          </a:p>
          <a:p>
            <a:r>
              <a:rPr lang="en-US" sz="2200" dirty="0"/>
              <a:t>G</a:t>
            </a:r>
            <a:r>
              <a:rPr lang="en-US" sz="2200" dirty="0" smtClean="0"/>
              <a:t>etting over the stereotypes of being less capable than other students</a:t>
            </a:r>
          </a:p>
        </p:txBody>
      </p:sp>
    </p:spTree>
    <p:extLst>
      <p:ext uri="{BB962C8B-B14F-4D97-AF65-F5344CB8AC3E}">
        <p14:creationId xmlns:p14="http://schemas.microsoft.com/office/powerpoint/2010/main" val="2377981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Challenges</a:t>
            </a:r>
            <a:endParaRPr lang="en-US" dirty="0"/>
          </a:p>
        </p:txBody>
      </p:sp>
      <p:sp>
        <p:nvSpPr>
          <p:cNvPr id="3" name="Content Placeholder 2"/>
          <p:cNvSpPr>
            <a:spLocks noGrp="1"/>
          </p:cNvSpPr>
          <p:nvPr>
            <p:ph sz="quarter" idx="1"/>
          </p:nvPr>
        </p:nvSpPr>
        <p:spPr>
          <a:xfrm>
            <a:off x="301752" y="1527048"/>
            <a:ext cx="4498848" cy="4572000"/>
          </a:xfrm>
        </p:spPr>
        <p:txBody>
          <a:bodyPr>
            <a:normAutofit/>
          </a:bodyPr>
          <a:lstStyle/>
          <a:p>
            <a:pPr lvl="0"/>
            <a:r>
              <a:rPr lang="en-US" sz="2200" dirty="0" smtClean="0"/>
              <a:t>Dependency on medication (or worry of it occurring)</a:t>
            </a:r>
          </a:p>
          <a:p>
            <a:pPr lvl="0"/>
            <a:r>
              <a:rPr lang="en-US" sz="2200" dirty="0" smtClean="0"/>
              <a:t>Issues with transportation to campus with health issues (unable to drive on medications, accessibility on public transportation)</a:t>
            </a:r>
          </a:p>
          <a:p>
            <a:pPr lvl="0"/>
            <a:r>
              <a:rPr lang="en-US" sz="2200" dirty="0" smtClean="0"/>
              <a:t>Troubles maneuvering around campus and the time it consumes</a:t>
            </a:r>
          </a:p>
          <a:p>
            <a:pPr lvl="0"/>
            <a:r>
              <a:rPr lang="en-US" sz="2200" dirty="0" smtClean="0"/>
              <a:t>Missing or inappropriately placed accessibility furniture</a:t>
            </a:r>
            <a:endParaRPr lang="en-US" sz="2200" dirty="0"/>
          </a:p>
        </p:txBody>
      </p:sp>
      <p:pic>
        <p:nvPicPr>
          <p:cNvPr id="5" name="Picture 4" descr="Disability Symbols Clipart (www3.prudencial.com).png"/>
          <p:cNvPicPr>
            <a:picLocks noChangeAspect="1"/>
          </p:cNvPicPr>
          <p:nvPr/>
        </p:nvPicPr>
        <p:blipFill>
          <a:blip r:embed="rId2" cstate="print"/>
          <a:stretch>
            <a:fillRect/>
          </a:stretch>
        </p:blipFill>
        <p:spPr>
          <a:xfrm>
            <a:off x="5334000" y="2213010"/>
            <a:ext cx="3200076" cy="320007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a:xfrm>
            <a:off x="1295400" y="2057400"/>
            <a:ext cx="5370576" cy="3200400"/>
          </a:xfrm>
        </p:spPr>
        <p:txBody>
          <a:bodyPr>
            <a:normAutofit lnSpcReduction="10000"/>
          </a:bodyPr>
          <a:lstStyle/>
          <a:p>
            <a:pPr marL="0" indent="0">
              <a:lnSpc>
                <a:spcPct val="170000"/>
              </a:lnSpc>
              <a:buNone/>
            </a:pPr>
            <a:r>
              <a:rPr lang="en-US" sz="2900" dirty="0" smtClean="0"/>
              <a:t>EXTERNAL</a:t>
            </a:r>
          </a:p>
          <a:p>
            <a:pPr>
              <a:lnSpc>
                <a:spcPct val="170000"/>
              </a:lnSpc>
            </a:pPr>
            <a:r>
              <a:rPr lang="en-US" sz="2900" dirty="0" smtClean="0"/>
              <a:t>Social Support</a:t>
            </a:r>
          </a:p>
          <a:p>
            <a:pPr marL="0" indent="0">
              <a:lnSpc>
                <a:spcPct val="170000"/>
              </a:lnSpc>
              <a:buNone/>
            </a:pPr>
            <a:r>
              <a:rPr lang="en-US" sz="2900" dirty="0" smtClean="0"/>
              <a:t>INTERNAL</a:t>
            </a:r>
          </a:p>
          <a:p>
            <a:pPr>
              <a:lnSpc>
                <a:spcPct val="170000"/>
              </a:lnSpc>
            </a:pPr>
            <a:r>
              <a:rPr lang="en-US" sz="2900" dirty="0" smtClean="0"/>
              <a:t>Coping Strategies</a:t>
            </a:r>
          </a:p>
          <a:p>
            <a:endParaRPr lang="en-US" sz="2200" dirty="0" smtClean="0"/>
          </a:p>
        </p:txBody>
      </p:sp>
    </p:spTree>
    <p:extLst>
      <p:ext uri="{BB962C8B-B14F-4D97-AF65-F5344CB8AC3E}">
        <p14:creationId xmlns:p14="http://schemas.microsoft.com/office/powerpoint/2010/main" val="286322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Support – Faculty &amp; Staff</a:t>
            </a:r>
            <a:endParaRPr lang="en-US" dirty="0"/>
          </a:p>
        </p:txBody>
      </p:sp>
      <p:sp>
        <p:nvSpPr>
          <p:cNvPr id="4" name="Rectangle 3"/>
          <p:cNvSpPr/>
          <p:nvPr/>
        </p:nvSpPr>
        <p:spPr>
          <a:xfrm>
            <a:off x="225552" y="1676400"/>
            <a:ext cx="8686800" cy="4555093"/>
          </a:xfrm>
          <a:prstGeom prst="rect">
            <a:avLst/>
          </a:prstGeom>
        </p:spPr>
        <p:txBody>
          <a:bodyPr wrap="square">
            <a:spAutoFit/>
          </a:bodyPr>
          <a:lstStyle/>
          <a:p>
            <a:pPr algn="just">
              <a:buNone/>
            </a:pPr>
            <a:r>
              <a:rPr lang="en-US" sz="2200" i="1" dirty="0" smtClean="0"/>
              <a:t>“That emotional connection (with the professor) is helpful because it is an emotional disability.”</a:t>
            </a:r>
            <a:r>
              <a:rPr lang="en-US" sz="2200" dirty="0" smtClean="0"/>
              <a:t> 				</a:t>
            </a:r>
          </a:p>
          <a:p>
            <a:pPr algn="just">
              <a:buNone/>
            </a:pPr>
            <a:r>
              <a:rPr lang="en-US" sz="2200" dirty="0"/>
              <a:t>	</a:t>
            </a:r>
            <a:r>
              <a:rPr lang="en-US" sz="2200" dirty="0" smtClean="0"/>
              <a:t>						– “Raquel”</a:t>
            </a:r>
            <a:endParaRPr lang="en-US" sz="800" b="1" dirty="0" smtClean="0"/>
          </a:p>
          <a:p>
            <a:pPr algn="just">
              <a:buNone/>
            </a:pPr>
            <a:endParaRPr lang="en-US" sz="2200" b="1" i="1" dirty="0" smtClean="0"/>
          </a:p>
          <a:p>
            <a:pPr algn="just">
              <a:buNone/>
            </a:pPr>
            <a:endParaRPr lang="en-US" sz="2200" i="1" dirty="0" smtClean="0"/>
          </a:p>
          <a:p>
            <a:r>
              <a:rPr lang="en-US" sz="2400" b="1" dirty="0"/>
              <a:t>Professors: </a:t>
            </a:r>
            <a:r>
              <a:rPr lang="en-US" sz="2200" dirty="0"/>
              <a:t>Office hours &amp; specialized tutoring sessions, connecting emotionally (learning students’ names, empathizing), encouraging conversation between students in </a:t>
            </a:r>
            <a:r>
              <a:rPr lang="en-US" sz="2200" dirty="0" smtClean="0"/>
              <a:t>class</a:t>
            </a:r>
          </a:p>
          <a:p>
            <a:endParaRPr lang="en-US" sz="2200" dirty="0"/>
          </a:p>
          <a:p>
            <a:r>
              <a:rPr lang="en-US" sz="2400" b="1" dirty="0"/>
              <a:t>Other University Staff: </a:t>
            </a:r>
            <a:r>
              <a:rPr lang="en-US" sz="2200" dirty="0"/>
              <a:t>(such as tutors, advisors, counselors) take a personal approach, are accountable (answer e-mails quickly, provide accurate information), go out of their way to find resources</a:t>
            </a:r>
          </a:p>
          <a:p>
            <a:pPr algn="just">
              <a:buNone/>
            </a:pPr>
            <a:endParaRPr lang="en-US"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Support – Peers </a:t>
            </a:r>
            <a:endParaRPr lang="en-US" dirty="0"/>
          </a:p>
        </p:txBody>
      </p:sp>
      <p:sp>
        <p:nvSpPr>
          <p:cNvPr id="4" name="Rectangle 3"/>
          <p:cNvSpPr/>
          <p:nvPr/>
        </p:nvSpPr>
        <p:spPr>
          <a:xfrm>
            <a:off x="228600" y="1524000"/>
            <a:ext cx="8686800" cy="5293757"/>
          </a:xfrm>
          <a:prstGeom prst="rect">
            <a:avLst/>
          </a:prstGeom>
        </p:spPr>
        <p:txBody>
          <a:bodyPr wrap="square">
            <a:spAutoFit/>
          </a:bodyPr>
          <a:lstStyle/>
          <a:p>
            <a:pPr algn="just">
              <a:buNone/>
            </a:pPr>
            <a:r>
              <a:rPr lang="en-US" sz="2200" b="1" i="1" dirty="0" smtClean="0"/>
              <a:t>“</a:t>
            </a:r>
            <a:r>
              <a:rPr lang="en-US" sz="2200" i="1" dirty="0"/>
              <a:t>F</a:t>
            </a:r>
            <a:r>
              <a:rPr lang="en-US" sz="2200" i="1" dirty="0" smtClean="0"/>
              <a:t>riends have helped me in my classes…. They might not necessarily have the same disabilities that I have, but the challenge so far of balancing our lives and meeting the challenges with content, it is the same, and the stress created by it all. So being able to download and talk to someone about those things has been extremely helpful.”</a:t>
            </a:r>
          </a:p>
          <a:p>
            <a:pPr algn="just">
              <a:buNone/>
            </a:pPr>
            <a:r>
              <a:rPr lang="en-US" sz="2200" i="1" dirty="0"/>
              <a:t>	</a:t>
            </a:r>
            <a:r>
              <a:rPr lang="en-US" sz="2200" i="1" dirty="0" smtClean="0"/>
              <a:t>						</a:t>
            </a:r>
            <a:r>
              <a:rPr lang="en-US" sz="2200" dirty="0" smtClean="0"/>
              <a:t>– “Wes”</a:t>
            </a:r>
          </a:p>
          <a:p>
            <a:pPr algn="just">
              <a:buNone/>
            </a:pPr>
            <a:endParaRPr lang="en-US" sz="2200" dirty="0"/>
          </a:p>
          <a:p>
            <a:r>
              <a:rPr lang="en-US" sz="2400" b="1" dirty="0"/>
              <a:t>Fellow Students: </a:t>
            </a:r>
            <a:r>
              <a:rPr lang="en-US" sz="2200" dirty="0"/>
              <a:t>organized study groups, friendly </a:t>
            </a:r>
            <a:r>
              <a:rPr lang="en-US" sz="2200" dirty="0" smtClean="0"/>
              <a:t>competition</a:t>
            </a:r>
          </a:p>
          <a:p>
            <a:endParaRPr lang="en-US" sz="1200" dirty="0"/>
          </a:p>
          <a:p>
            <a:r>
              <a:rPr lang="en-US" sz="2400" b="1" dirty="0"/>
              <a:t>Peers with Differences: </a:t>
            </a:r>
            <a:r>
              <a:rPr lang="en-US" sz="2200" dirty="0"/>
              <a:t>listening &amp; understanding one’s perspective, feeling accepted, regular group therapy</a:t>
            </a:r>
          </a:p>
          <a:p>
            <a:endParaRPr lang="en-US" sz="1200" b="1" dirty="0" smtClean="0"/>
          </a:p>
          <a:p>
            <a:r>
              <a:rPr lang="en-US" sz="2400" b="1" dirty="0" smtClean="0"/>
              <a:t>Friends</a:t>
            </a:r>
            <a:r>
              <a:rPr lang="en-US" sz="2400" dirty="0"/>
              <a:t>: </a:t>
            </a:r>
            <a:r>
              <a:rPr lang="en-US" sz="2200" dirty="0"/>
              <a:t>listening, helping to de-stress &amp; to see the big picture</a:t>
            </a:r>
          </a:p>
          <a:p>
            <a:pPr algn="just">
              <a:buNone/>
            </a:pPr>
            <a:endParaRPr lang="en-US" sz="2200" dirty="0" smtClean="0"/>
          </a:p>
          <a:p>
            <a:pPr algn="just">
              <a:buNone/>
            </a:pPr>
            <a:endParaRPr lang="en-US" sz="2200" i="1" dirty="0" smtClean="0"/>
          </a:p>
        </p:txBody>
      </p:sp>
    </p:spTree>
    <p:extLst>
      <p:ext uri="{BB962C8B-B14F-4D97-AF65-F5344CB8AC3E}">
        <p14:creationId xmlns:p14="http://schemas.microsoft.com/office/powerpoint/2010/main" val="964230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Support – Family </a:t>
            </a:r>
            <a:endParaRPr lang="en-US" dirty="0"/>
          </a:p>
        </p:txBody>
      </p:sp>
      <p:sp>
        <p:nvSpPr>
          <p:cNvPr id="4" name="Rectangle 3"/>
          <p:cNvSpPr/>
          <p:nvPr/>
        </p:nvSpPr>
        <p:spPr>
          <a:xfrm>
            <a:off x="457200" y="1656576"/>
            <a:ext cx="7927848" cy="5539978"/>
          </a:xfrm>
          <a:prstGeom prst="rect">
            <a:avLst/>
          </a:prstGeom>
        </p:spPr>
        <p:txBody>
          <a:bodyPr wrap="square">
            <a:spAutoFit/>
          </a:bodyPr>
          <a:lstStyle/>
          <a:p>
            <a:pPr algn="just">
              <a:buNone/>
            </a:pPr>
            <a:r>
              <a:rPr lang="en-US" sz="2200" i="1" dirty="0" smtClean="0"/>
              <a:t>“Definitely my mom (is a big support) because, especially when I get confused or overwhelmed by everything, I can call and talk to her. She reminds me of the things she taught me that I sometimes forget. Like (she) asks me if I’ve been sleeping right or exercising, eating right, those sorts of things.” </a:t>
            </a:r>
          </a:p>
          <a:p>
            <a:pPr algn="just">
              <a:buNone/>
            </a:pPr>
            <a:r>
              <a:rPr lang="en-US" sz="2200" i="1" dirty="0"/>
              <a:t>	</a:t>
            </a:r>
            <a:r>
              <a:rPr lang="en-US" sz="2200" i="1" dirty="0" smtClean="0"/>
              <a:t>						</a:t>
            </a:r>
            <a:r>
              <a:rPr lang="en-US" sz="2200" dirty="0" smtClean="0"/>
              <a:t>– “Neil”</a:t>
            </a:r>
          </a:p>
          <a:p>
            <a:pPr algn="just">
              <a:buNone/>
            </a:pPr>
            <a:endParaRPr lang="en-US" sz="2200" dirty="0" smtClean="0"/>
          </a:p>
          <a:p>
            <a:pPr algn="just"/>
            <a:endParaRPr lang="en-US" sz="1200" dirty="0" smtClean="0"/>
          </a:p>
          <a:p>
            <a:pPr marL="342900" indent="-342900" algn="just">
              <a:buFont typeface="Courier New" panose="02070309020205020404" pitchFamily="49" charset="0"/>
              <a:buChar char="o"/>
            </a:pPr>
            <a:r>
              <a:rPr lang="en-US" sz="2200" dirty="0"/>
              <a:t>Listening, encouraging, boosting self </a:t>
            </a:r>
            <a:r>
              <a:rPr lang="en-US" sz="2200" dirty="0" smtClean="0"/>
              <a:t>esteem</a:t>
            </a:r>
          </a:p>
          <a:p>
            <a:pPr algn="just"/>
            <a:endParaRPr lang="en-US" sz="1200" dirty="0"/>
          </a:p>
          <a:p>
            <a:pPr marL="342900" indent="-342900" algn="just">
              <a:buFont typeface="Courier New" panose="02070309020205020404" pitchFamily="49" charset="0"/>
              <a:buChar char="o"/>
            </a:pPr>
            <a:r>
              <a:rPr lang="en-US" sz="2200" dirty="0" smtClean="0"/>
              <a:t>Help develop tools and strategies</a:t>
            </a:r>
          </a:p>
          <a:p>
            <a:pPr algn="just"/>
            <a:endParaRPr lang="en-US" sz="1200" dirty="0" smtClean="0"/>
          </a:p>
          <a:p>
            <a:pPr marL="342900" indent="-342900" algn="just">
              <a:buFont typeface="Courier New" panose="02070309020205020404" pitchFamily="49" charset="0"/>
              <a:buChar char="o"/>
            </a:pPr>
            <a:r>
              <a:rPr lang="en-US" sz="2200" dirty="0" smtClean="0"/>
              <a:t>Study help, transportation</a:t>
            </a:r>
          </a:p>
          <a:p>
            <a:pPr algn="just"/>
            <a:endParaRPr lang="en-US" sz="2200" dirty="0"/>
          </a:p>
          <a:p>
            <a:pPr algn="just">
              <a:buNone/>
            </a:pPr>
            <a:endParaRPr lang="en-US" sz="2200" dirty="0"/>
          </a:p>
          <a:p>
            <a:pPr algn="just">
              <a:buNone/>
            </a:pPr>
            <a:endParaRPr lang="en-US" sz="2200" dirty="0" smtClean="0"/>
          </a:p>
        </p:txBody>
      </p:sp>
    </p:spTree>
    <p:extLst>
      <p:ext uri="{BB962C8B-B14F-4D97-AF65-F5344CB8AC3E}">
        <p14:creationId xmlns:p14="http://schemas.microsoft.com/office/powerpoint/2010/main" val="2810450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Strategies</a:t>
            </a:r>
            <a:endParaRPr lang="en-US" dirty="0"/>
          </a:p>
        </p:txBody>
      </p:sp>
      <p:sp>
        <p:nvSpPr>
          <p:cNvPr id="4" name="Rectangle 3"/>
          <p:cNvSpPr/>
          <p:nvPr/>
        </p:nvSpPr>
        <p:spPr>
          <a:xfrm>
            <a:off x="301752" y="2057400"/>
            <a:ext cx="8686800" cy="3139321"/>
          </a:xfrm>
          <a:prstGeom prst="rect">
            <a:avLst/>
          </a:prstGeom>
        </p:spPr>
        <p:txBody>
          <a:bodyPr wrap="square">
            <a:spAutoFit/>
          </a:bodyPr>
          <a:lstStyle/>
          <a:p>
            <a:pPr lvl="0"/>
            <a:r>
              <a:rPr lang="en-US" sz="2200" i="1" dirty="0" smtClean="0"/>
              <a:t>“What really helps in class is I focus in on my breathing when I start going off. That helps with the ADD and the bipolar, especially in class. Because sometimes I start going off in class like just shit starts getting really crazy and I'm like, ‘all right, bring yourself back, you're starting to go over that edge, you don't need to go over that edge, ‘cause you know what happens,’ and then it all stops.” </a:t>
            </a:r>
          </a:p>
          <a:p>
            <a:pPr lvl="0"/>
            <a:endParaRPr lang="en-US" sz="2200" i="1" dirty="0" smtClean="0"/>
          </a:p>
          <a:p>
            <a:pPr lvl="0"/>
            <a:r>
              <a:rPr lang="en-US" sz="2200" i="1" dirty="0"/>
              <a:t>	</a:t>
            </a:r>
            <a:r>
              <a:rPr lang="en-US" sz="2200" i="1" dirty="0" smtClean="0"/>
              <a:t>					-“Neil”</a:t>
            </a:r>
            <a:endParaRPr lang="en-US" sz="2200" dirty="0" smtClean="0"/>
          </a:p>
          <a:p>
            <a:pPr lvl="0">
              <a:buNone/>
            </a:pPr>
            <a:endParaRPr lang="en-US" sz="2200"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Strategies</a:t>
            </a:r>
            <a:endParaRPr lang="en-US" dirty="0"/>
          </a:p>
        </p:txBody>
      </p:sp>
      <p:sp>
        <p:nvSpPr>
          <p:cNvPr id="3" name="Content Placeholder 2"/>
          <p:cNvSpPr>
            <a:spLocks noGrp="1"/>
          </p:cNvSpPr>
          <p:nvPr>
            <p:ph sz="quarter" idx="1"/>
          </p:nvPr>
        </p:nvSpPr>
        <p:spPr>
          <a:xfrm>
            <a:off x="228600" y="1447800"/>
            <a:ext cx="8915400" cy="5026152"/>
          </a:xfrm>
        </p:spPr>
        <p:txBody>
          <a:bodyPr/>
          <a:lstStyle/>
          <a:p>
            <a:r>
              <a:rPr lang="en-US" sz="2400" b="1" dirty="0" smtClean="0"/>
              <a:t>Environmental</a:t>
            </a:r>
            <a:r>
              <a:rPr lang="en-US" dirty="0" smtClean="0"/>
              <a:t>: </a:t>
            </a:r>
            <a:r>
              <a:rPr lang="en-US" sz="2000" dirty="0" smtClean="0"/>
              <a:t>Find the best study space, block out distractions mentally (headphones, closing eyes during lectures, focused breaths, etc.)</a:t>
            </a:r>
          </a:p>
          <a:p>
            <a:r>
              <a:rPr lang="en-US" sz="2400" b="1" dirty="0" smtClean="0"/>
              <a:t>Proactive steps:</a:t>
            </a:r>
            <a:r>
              <a:rPr lang="en-US" sz="2000" dirty="0" smtClean="0"/>
              <a:t> Establish clear goals for each step of the way, keep a to-do journal, before quarter begins visit classroom locations, organizing study materials &amp; a study schedule, &amp; meet with new professors, establish good professor relationships, go out of comfort zone, intentionally seek peer friendships, use campus resources (</a:t>
            </a:r>
            <a:r>
              <a:rPr lang="en-US" sz="2000" dirty="0"/>
              <a:t>A</a:t>
            </a:r>
            <a:r>
              <a:rPr lang="en-US" sz="2000" dirty="0" smtClean="0"/>
              <a:t>S, tutoring, school website), speak up to professors when falling behind, report unprofessional professors, self advocate, request extra assignment time</a:t>
            </a:r>
          </a:p>
          <a:p>
            <a:r>
              <a:rPr lang="en-US" sz="2400" b="1" dirty="0" smtClean="0"/>
              <a:t>Study techniques: </a:t>
            </a:r>
            <a:r>
              <a:rPr lang="en-US" sz="2000" dirty="0" smtClean="0"/>
              <a:t>Multiple textbook reviews, record &amp; listen regularly to lectures, teach new material to others, orally discuss concepts with professors</a:t>
            </a:r>
          </a:p>
          <a:p>
            <a:r>
              <a:rPr lang="en-US" sz="2400" b="1" dirty="0" smtClean="0"/>
              <a:t>Physical &amp; Emotional Health: </a:t>
            </a:r>
            <a:r>
              <a:rPr lang="en-US" sz="2000" dirty="0" smtClean="0"/>
              <a:t>Sleep &amp; eat well, regularly exercise, find religious or other social support</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and Resources</a:t>
            </a:r>
            <a:endParaRPr lang="en-US" dirty="0"/>
          </a:p>
        </p:txBody>
      </p:sp>
      <p:sp>
        <p:nvSpPr>
          <p:cNvPr id="5" name="Content Placeholder 2"/>
          <p:cNvSpPr txBox="1">
            <a:spLocks/>
          </p:cNvSpPr>
          <p:nvPr/>
        </p:nvSpPr>
        <p:spPr>
          <a:xfrm>
            <a:off x="295656" y="3316747"/>
            <a:ext cx="2898648" cy="914400"/>
          </a:xfrm>
          <a:prstGeom prst="rect">
            <a:avLst/>
          </a:prstGeom>
        </p:spPr>
        <p:txBody>
          <a:bodyPr vert="horz">
            <a:normAutofit/>
          </a:bodyPr>
          <a:lstStyle/>
          <a:p>
            <a:pPr marR="0" lvl="0" algn="l" defTabSz="914400" rtl="0" eaLnBrk="1" fontAlgn="auto" latinLnBrk="0" hangingPunct="1">
              <a:lnSpc>
                <a:spcPct val="100000"/>
              </a:lnSpc>
              <a:spcBef>
                <a:spcPct val="20000"/>
              </a:spcBef>
              <a:spcAft>
                <a:spcPts val="0"/>
              </a:spcAft>
              <a:buClr>
                <a:schemeClr val="accent1"/>
              </a:buClr>
              <a:buSzPct val="85000"/>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214928" y="1600200"/>
            <a:ext cx="6708048" cy="4572000"/>
          </a:xfrm>
        </p:spPr>
      </p:pic>
    </p:spTree>
    <p:extLst>
      <p:ext uri="{BB962C8B-B14F-4D97-AF65-F5344CB8AC3E}">
        <p14:creationId xmlns:p14="http://schemas.microsoft.com/office/powerpoint/2010/main" val="112249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and Resources</a:t>
            </a:r>
            <a:endParaRPr lang="en-US" dirty="0"/>
          </a:p>
        </p:txBody>
      </p:sp>
      <p:sp>
        <p:nvSpPr>
          <p:cNvPr id="5" name="Content Placeholder 2"/>
          <p:cNvSpPr txBox="1">
            <a:spLocks/>
          </p:cNvSpPr>
          <p:nvPr/>
        </p:nvSpPr>
        <p:spPr>
          <a:xfrm>
            <a:off x="295656" y="3316747"/>
            <a:ext cx="2898648" cy="914400"/>
          </a:xfrm>
          <a:prstGeom prst="rect">
            <a:avLst/>
          </a:prstGeom>
        </p:spPr>
        <p:txBody>
          <a:bodyPr vert="horz">
            <a:normAutofit/>
          </a:bodyPr>
          <a:lstStyle/>
          <a:p>
            <a:pPr marR="0" lvl="0" algn="l" defTabSz="914400" rtl="0" eaLnBrk="1" fontAlgn="auto" latinLnBrk="0" hangingPunct="1">
              <a:lnSpc>
                <a:spcPct val="100000"/>
              </a:lnSpc>
              <a:spcBef>
                <a:spcPct val="20000"/>
              </a:spcBef>
              <a:spcAft>
                <a:spcPts val="0"/>
              </a:spcAft>
              <a:buClr>
                <a:schemeClr val="accent1"/>
              </a:buClr>
              <a:buSzPct val="85000"/>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214928" y="1600200"/>
            <a:ext cx="6708048" cy="45720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68426" y="2971800"/>
            <a:ext cx="6480174" cy="3048000"/>
          </a:xfrm>
        </p:spPr>
        <p:txBody>
          <a:bodyPr/>
          <a:lstStyle/>
          <a:p>
            <a:r>
              <a:rPr lang="en-US" dirty="0" smtClean="0"/>
              <a:t>ACKNOWLEDGMENTS</a:t>
            </a:r>
          </a:p>
          <a:p>
            <a:endParaRPr lang="en-US" dirty="0" smtClean="0"/>
          </a:p>
          <a:p>
            <a:r>
              <a:rPr lang="en-US" dirty="0" smtClean="0"/>
              <a:t>Dr. Sara Smith</a:t>
            </a:r>
          </a:p>
          <a:p>
            <a:r>
              <a:rPr lang="en-US" dirty="0" smtClean="0"/>
              <a:t>Dr. Alina </a:t>
            </a:r>
            <a:r>
              <a:rPr lang="en-US" dirty="0" err="1" smtClean="0"/>
              <a:t>Engelman</a:t>
            </a:r>
            <a:endParaRPr lang="en-US" dirty="0" smtClean="0"/>
          </a:p>
          <a:p>
            <a:r>
              <a:rPr lang="en-US" dirty="0" smtClean="0"/>
              <a:t>Dr. Katie Brown</a:t>
            </a:r>
          </a:p>
          <a:p>
            <a:r>
              <a:rPr lang="en-US" dirty="0" err="1" smtClean="0"/>
              <a:t>Livier</a:t>
            </a:r>
            <a:r>
              <a:rPr lang="en-US" dirty="0" smtClean="0"/>
              <a:t> </a:t>
            </a:r>
            <a:r>
              <a:rPr lang="en-US" dirty="0" err="1" smtClean="0"/>
              <a:t>Ayon</a:t>
            </a:r>
            <a:endParaRPr lang="en-US" dirty="0" smtClean="0"/>
          </a:p>
          <a:p>
            <a:r>
              <a:rPr lang="en-US" dirty="0" smtClean="0"/>
              <a:t>Patricia Finnegan</a:t>
            </a:r>
          </a:p>
          <a:p>
            <a:r>
              <a:rPr lang="en-US" dirty="0" smtClean="0"/>
              <a:t>Suzy </a:t>
            </a:r>
            <a:r>
              <a:rPr lang="en-US" dirty="0" err="1" smtClean="0"/>
              <a:t>kain</a:t>
            </a:r>
            <a:endParaRPr lang="en-US" dirty="0" smtClean="0"/>
          </a:p>
          <a:p>
            <a:r>
              <a:rPr lang="en-US" dirty="0" smtClean="0"/>
              <a:t>DJ </a:t>
            </a:r>
            <a:r>
              <a:rPr lang="en-US" dirty="0" err="1" smtClean="0"/>
              <a:t>nair</a:t>
            </a:r>
            <a:endParaRPr lang="en-US" dirty="0" smtClean="0"/>
          </a:p>
          <a:p>
            <a:r>
              <a:rPr lang="en-US" dirty="0" err="1" smtClean="0"/>
              <a:t>Sonam</a:t>
            </a:r>
            <a:r>
              <a:rPr lang="en-US" dirty="0" smtClean="0"/>
              <a:t> </a:t>
            </a:r>
            <a:r>
              <a:rPr lang="en-US" dirty="0" err="1" smtClean="0"/>
              <a:t>Bhuptani</a:t>
            </a:r>
            <a:endParaRPr lang="en-US" dirty="0" smtClean="0"/>
          </a:p>
          <a:p>
            <a:endParaRPr lang="en-US" dirty="0" smtClean="0"/>
          </a:p>
          <a:p>
            <a:endParaRPr lang="en-US" dirty="0"/>
          </a:p>
        </p:txBody>
      </p:sp>
      <p:sp>
        <p:nvSpPr>
          <p:cNvPr id="4" name="Title 3"/>
          <p:cNvSpPr>
            <a:spLocks noGrp="1"/>
          </p:cNvSpPr>
          <p:nvPr>
            <p:ph type="title"/>
          </p:nvPr>
        </p:nvSpPr>
        <p:spPr>
          <a:xfrm>
            <a:off x="685800" y="609600"/>
            <a:ext cx="7772400" cy="1219200"/>
          </a:xfrm>
        </p:spPr>
        <p:txBody>
          <a:bodyPr>
            <a:normAutofit/>
          </a:bodyPr>
          <a:lstStyle/>
          <a:p>
            <a:r>
              <a:rPr lang="en-US" sz="4400" b="1" dirty="0" smtClean="0"/>
              <a:t>Thank you!</a:t>
            </a:r>
            <a:endParaRPr lang="en-US"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sz="quarter" idx="1"/>
          </p:nvPr>
        </p:nvSpPr>
        <p:spPr>
          <a:xfrm>
            <a:off x="301752" y="1676400"/>
            <a:ext cx="8689848" cy="4572000"/>
          </a:xfrm>
        </p:spPr>
        <p:txBody>
          <a:bodyPr>
            <a:normAutofit fontScale="92500" lnSpcReduction="10000"/>
          </a:bodyPr>
          <a:lstStyle/>
          <a:p>
            <a:r>
              <a:rPr lang="en-US" sz="2400" b="1" dirty="0" smtClean="0"/>
              <a:t>39 university students with identified learning differences or disabilities</a:t>
            </a:r>
          </a:p>
          <a:p>
            <a:r>
              <a:rPr lang="en-US" sz="2400" b="1" dirty="0" smtClean="0"/>
              <a:t>Gender</a:t>
            </a:r>
            <a:r>
              <a:rPr lang="en-US" dirty="0" smtClean="0"/>
              <a:t>: </a:t>
            </a:r>
            <a:r>
              <a:rPr lang="en-US" sz="2200" dirty="0" smtClean="0">
                <a:solidFill>
                  <a:schemeClr val="tx2"/>
                </a:solidFill>
              </a:rPr>
              <a:t>Female (</a:t>
            </a:r>
            <a:r>
              <a:rPr lang="en-US" sz="2200" i="1" dirty="0" smtClean="0">
                <a:solidFill>
                  <a:schemeClr val="tx2"/>
                </a:solidFill>
              </a:rPr>
              <a:t>n</a:t>
            </a:r>
            <a:r>
              <a:rPr lang="en-US" sz="2200" dirty="0" smtClean="0">
                <a:solidFill>
                  <a:schemeClr val="tx2"/>
                </a:solidFill>
              </a:rPr>
              <a:t>=31), Male (</a:t>
            </a:r>
            <a:r>
              <a:rPr lang="en-US" sz="2200" i="1" dirty="0" smtClean="0">
                <a:solidFill>
                  <a:schemeClr val="tx2"/>
                </a:solidFill>
              </a:rPr>
              <a:t>n</a:t>
            </a:r>
            <a:r>
              <a:rPr lang="en-US" sz="2200" dirty="0" smtClean="0">
                <a:solidFill>
                  <a:schemeClr val="tx2"/>
                </a:solidFill>
              </a:rPr>
              <a:t>=8)</a:t>
            </a:r>
          </a:p>
          <a:p>
            <a:r>
              <a:rPr lang="en-US" sz="2200" b="1" dirty="0" smtClean="0">
                <a:solidFill>
                  <a:schemeClr val="tx2"/>
                </a:solidFill>
              </a:rPr>
              <a:t>Age:</a:t>
            </a:r>
            <a:r>
              <a:rPr lang="en-US" sz="2200" dirty="0" smtClean="0">
                <a:solidFill>
                  <a:schemeClr val="tx2"/>
                </a:solidFill>
              </a:rPr>
              <a:t> 19-64 years (mean age= 34)</a:t>
            </a:r>
          </a:p>
          <a:p>
            <a:r>
              <a:rPr lang="en-US" sz="2400" b="1" dirty="0" smtClean="0"/>
              <a:t>Ethnic Background:</a:t>
            </a:r>
          </a:p>
          <a:p>
            <a:pPr lvl="1"/>
            <a:r>
              <a:rPr lang="en-US" dirty="0" smtClean="0"/>
              <a:t>African American/Black (</a:t>
            </a:r>
            <a:r>
              <a:rPr lang="en-US" i="1" dirty="0" smtClean="0"/>
              <a:t>n</a:t>
            </a:r>
            <a:r>
              <a:rPr lang="en-US" dirty="0" smtClean="0"/>
              <a:t>=8), Asian/Pacific Islander (</a:t>
            </a:r>
            <a:r>
              <a:rPr lang="en-US" i="1" dirty="0" smtClean="0"/>
              <a:t>n</a:t>
            </a:r>
            <a:r>
              <a:rPr lang="en-US" dirty="0" smtClean="0"/>
              <a:t>=6), Latino/Hispanic/Mexican (</a:t>
            </a:r>
            <a:r>
              <a:rPr lang="en-US" i="1" dirty="0" smtClean="0"/>
              <a:t>n</a:t>
            </a:r>
            <a:r>
              <a:rPr lang="en-US" dirty="0" smtClean="0"/>
              <a:t>=5), </a:t>
            </a:r>
            <a:r>
              <a:rPr lang="en-US" dirty="0"/>
              <a:t>White/Caucasian/European (</a:t>
            </a:r>
            <a:r>
              <a:rPr lang="en-US" i="1" dirty="0"/>
              <a:t>n</a:t>
            </a:r>
            <a:r>
              <a:rPr lang="en-US" dirty="0"/>
              <a:t>=9), </a:t>
            </a:r>
            <a:r>
              <a:rPr lang="en-US" dirty="0" smtClean="0"/>
              <a:t>Mixed/Multiracial (</a:t>
            </a:r>
            <a:r>
              <a:rPr lang="en-US" i="1" dirty="0" smtClean="0"/>
              <a:t>n</a:t>
            </a:r>
            <a:r>
              <a:rPr lang="en-US" dirty="0" smtClean="0"/>
              <a:t>=5), Jewish (</a:t>
            </a:r>
            <a:r>
              <a:rPr lang="en-US" i="1" dirty="0" smtClean="0"/>
              <a:t>n</a:t>
            </a:r>
            <a:r>
              <a:rPr lang="en-US" dirty="0" smtClean="0"/>
              <a:t>=1), Pakistani (</a:t>
            </a:r>
            <a:r>
              <a:rPr lang="en-US" i="1" dirty="0" smtClean="0"/>
              <a:t>n</a:t>
            </a:r>
            <a:r>
              <a:rPr lang="en-US" dirty="0" smtClean="0"/>
              <a:t>=1), Not Sure (</a:t>
            </a:r>
            <a:r>
              <a:rPr lang="en-US" i="1" dirty="0" smtClean="0"/>
              <a:t>n</a:t>
            </a:r>
            <a:r>
              <a:rPr lang="en-US" dirty="0" smtClean="0"/>
              <a:t>=1), Missing (</a:t>
            </a:r>
            <a:r>
              <a:rPr lang="en-US" i="1" dirty="0" smtClean="0"/>
              <a:t>n</a:t>
            </a:r>
            <a:r>
              <a:rPr lang="en-US" dirty="0" smtClean="0"/>
              <a:t>=2)</a:t>
            </a:r>
          </a:p>
          <a:p>
            <a:r>
              <a:rPr lang="en-US" sz="2400" b="1" dirty="0" smtClean="0"/>
              <a:t>Difference Categories: </a:t>
            </a:r>
          </a:p>
          <a:p>
            <a:pPr lvl="1"/>
            <a:r>
              <a:rPr lang="en-US" dirty="0" smtClean="0"/>
              <a:t>Many students have overlapping differences: Physical/Sensory/Medical (</a:t>
            </a:r>
            <a:r>
              <a:rPr lang="en-US" i="1" dirty="0" smtClean="0"/>
              <a:t>n</a:t>
            </a:r>
            <a:r>
              <a:rPr lang="en-US" dirty="0" smtClean="0"/>
              <a:t>=14), Learning Disability (</a:t>
            </a:r>
            <a:r>
              <a:rPr lang="en-US" i="1" dirty="0" smtClean="0"/>
              <a:t>n</a:t>
            </a:r>
            <a:r>
              <a:rPr lang="en-US" dirty="0" smtClean="0"/>
              <a:t>=10), ADHD (</a:t>
            </a:r>
            <a:r>
              <a:rPr lang="en-US" i="1" dirty="0" smtClean="0"/>
              <a:t>n</a:t>
            </a:r>
            <a:r>
              <a:rPr lang="en-US" dirty="0" smtClean="0"/>
              <a:t>=9), Mood Disorders (</a:t>
            </a:r>
            <a:r>
              <a:rPr lang="en-US" i="1" dirty="0" smtClean="0"/>
              <a:t>n</a:t>
            </a:r>
            <a:r>
              <a:rPr lang="en-US" dirty="0" smtClean="0"/>
              <a:t>=7), Anxiety (</a:t>
            </a:r>
            <a:r>
              <a:rPr lang="en-US" i="1" dirty="0" smtClean="0"/>
              <a:t>n</a:t>
            </a:r>
            <a:r>
              <a:rPr lang="en-US" dirty="0" smtClean="0"/>
              <a:t>=5), PTSD (</a:t>
            </a:r>
            <a:r>
              <a:rPr lang="en-US" i="1" dirty="0" smtClean="0"/>
              <a:t>n</a:t>
            </a:r>
            <a:r>
              <a:rPr lang="en-US" dirty="0" smtClean="0"/>
              <a:t>=3), Hearing Loss (</a:t>
            </a:r>
            <a:r>
              <a:rPr lang="en-US" i="1" dirty="0" smtClean="0"/>
              <a:t>n</a:t>
            </a:r>
            <a:r>
              <a:rPr lang="en-US" dirty="0" smtClean="0"/>
              <a:t>=1)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sz="quarter" idx="1"/>
          </p:nvPr>
        </p:nvSpPr>
        <p:spPr>
          <a:xfrm>
            <a:off x="295656" y="3316747"/>
            <a:ext cx="3368040" cy="2605975"/>
          </a:xfrm>
        </p:spPr>
        <p:txBody>
          <a:bodyPr>
            <a:normAutofit/>
          </a:bodyPr>
          <a:lstStyle/>
          <a:p>
            <a:pPr marL="0" indent="0">
              <a:buNone/>
            </a:pPr>
            <a:r>
              <a:rPr lang="en-US" sz="2400" b="1" dirty="0" smtClean="0"/>
              <a:t>Semi-Structured Interviews</a:t>
            </a:r>
          </a:p>
          <a:p>
            <a:pPr marL="274320" lvl="1" indent="0">
              <a:buNone/>
            </a:pPr>
            <a:endParaRPr lang="en-US" sz="1200" dirty="0" smtClean="0"/>
          </a:p>
          <a:p>
            <a:pPr lvl="1"/>
            <a:r>
              <a:rPr lang="en-US" dirty="0" smtClean="0"/>
              <a:t>In person (</a:t>
            </a:r>
            <a:r>
              <a:rPr lang="en-US" i="1" dirty="0" smtClean="0"/>
              <a:t>n</a:t>
            </a:r>
            <a:r>
              <a:rPr lang="en-US" dirty="0" smtClean="0"/>
              <a:t>=30)</a:t>
            </a:r>
          </a:p>
          <a:p>
            <a:pPr lvl="1"/>
            <a:r>
              <a:rPr lang="en-US" dirty="0"/>
              <a:t>P</a:t>
            </a:r>
            <a:r>
              <a:rPr lang="en-US" dirty="0" smtClean="0"/>
              <a:t>hone (</a:t>
            </a:r>
            <a:r>
              <a:rPr lang="en-US" i="1" dirty="0" smtClean="0"/>
              <a:t>n</a:t>
            </a:r>
            <a:r>
              <a:rPr lang="en-US" dirty="0" smtClean="0"/>
              <a:t>=9)</a:t>
            </a:r>
          </a:p>
        </p:txBody>
      </p:sp>
      <p:pic>
        <p:nvPicPr>
          <p:cNvPr id="4" name="Picture 3" descr="Interview Clipart.png"/>
          <p:cNvPicPr>
            <a:picLocks noChangeAspect="1"/>
          </p:cNvPicPr>
          <p:nvPr/>
        </p:nvPicPr>
        <p:blipFill>
          <a:blip r:embed="rId2" cstate="print"/>
          <a:stretch>
            <a:fillRect/>
          </a:stretch>
        </p:blipFill>
        <p:spPr>
          <a:xfrm>
            <a:off x="3663696" y="2819400"/>
            <a:ext cx="5072862" cy="3886200"/>
          </a:xfrm>
          <a:prstGeom prst="rect">
            <a:avLst/>
          </a:prstGeom>
        </p:spPr>
      </p:pic>
      <p:sp>
        <p:nvSpPr>
          <p:cNvPr id="5" name="Content Placeholder 2"/>
          <p:cNvSpPr txBox="1">
            <a:spLocks/>
          </p:cNvSpPr>
          <p:nvPr/>
        </p:nvSpPr>
        <p:spPr>
          <a:xfrm>
            <a:off x="295656" y="3316747"/>
            <a:ext cx="2898648" cy="914400"/>
          </a:xfrm>
          <a:prstGeom prst="rect">
            <a:avLst/>
          </a:prstGeom>
        </p:spPr>
        <p:txBody>
          <a:bodyPr vert="horz">
            <a:normAutofit/>
          </a:bodyPr>
          <a:lstStyle/>
          <a:p>
            <a:pPr marR="0" lvl="0" algn="l" defTabSz="914400" rtl="0" eaLnBrk="1" fontAlgn="auto" latinLnBrk="0" hangingPunct="1">
              <a:lnSpc>
                <a:spcPct val="100000"/>
              </a:lnSpc>
              <a:spcBef>
                <a:spcPct val="20000"/>
              </a:spcBef>
              <a:spcAft>
                <a:spcPts val="0"/>
              </a:spcAft>
              <a:buClr>
                <a:schemeClr val="accent1"/>
              </a:buClr>
              <a:buSzPct val="85000"/>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extBox 5"/>
          <p:cNvSpPr txBox="1"/>
          <p:nvPr/>
        </p:nvSpPr>
        <p:spPr>
          <a:xfrm>
            <a:off x="416052" y="1570571"/>
            <a:ext cx="8305800" cy="1508105"/>
          </a:xfrm>
          <a:prstGeom prst="rect">
            <a:avLst/>
          </a:prstGeom>
          <a:noFill/>
        </p:spPr>
        <p:txBody>
          <a:bodyPr wrap="square" rtlCol="0">
            <a:spAutoFit/>
          </a:bodyPr>
          <a:lstStyle/>
          <a:p>
            <a:r>
              <a:rPr lang="en-US" sz="2400" b="1" dirty="0" smtClean="0"/>
              <a:t>Sample Interview Question</a:t>
            </a:r>
          </a:p>
          <a:p>
            <a:r>
              <a:rPr lang="en-US" sz="2400" i="1" dirty="0" smtClean="0"/>
              <a:t>“What are the biggest challenges you face as a student with a learning difference or disability?”</a:t>
            </a:r>
          </a:p>
          <a:p>
            <a:endParaRPr lang="en-US" sz="2000" dirty="0" smtClean="0"/>
          </a:p>
        </p:txBody>
      </p:sp>
    </p:spTree>
    <p:extLst>
      <p:ext uri="{BB962C8B-B14F-4D97-AF65-F5344CB8AC3E}">
        <p14:creationId xmlns:p14="http://schemas.microsoft.com/office/powerpoint/2010/main" val="2777672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a:xfrm>
            <a:off x="1066800" y="1752600"/>
            <a:ext cx="6818376" cy="4267200"/>
          </a:xfrm>
        </p:spPr>
        <p:txBody>
          <a:bodyPr>
            <a:normAutofit fontScale="92500" lnSpcReduction="20000"/>
          </a:bodyPr>
          <a:lstStyle/>
          <a:p>
            <a:pPr marL="0" indent="0">
              <a:lnSpc>
                <a:spcPct val="170000"/>
              </a:lnSpc>
              <a:buNone/>
            </a:pPr>
            <a:r>
              <a:rPr lang="en-US" sz="2900" dirty="0" smtClean="0"/>
              <a:t>EXTERNAL</a:t>
            </a:r>
          </a:p>
          <a:p>
            <a:pPr>
              <a:lnSpc>
                <a:spcPct val="170000"/>
              </a:lnSpc>
            </a:pPr>
            <a:r>
              <a:rPr lang="en-US" sz="2900" dirty="0" smtClean="0"/>
              <a:t>Academic Environment</a:t>
            </a:r>
          </a:p>
          <a:p>
            <a:pPr>
              <a:lnSpc>
                <a:spcPct val="170000"/>
              </a:lnSpc>
            </a:pPr>
            <a:r>
              <a:rPr lang="en-US" sz="2900" dirty="0" smtClean="0"/>
              <a:t>Interpersonal</a:t>
            </a:r>
          </a:p>
          <a:p>
            <a:pPr marL="0" indent="0">
              <a:lnSpc>
                <a:spcPct val="170000"/>
              </a:lnSpc>
              <a:buNone/>
            </a:pPr>
            <a:r>
              <a:rPr lang="en-US" sz="2900" dirty="0" smtClean="0"/>
              <a:t>INTERNAL</a:t>
            </a:r>
          </a:p>
          <a:p>
            <a:pPr>
              <a:lnSpc>
                <a:spcPct val="170000"/>
              </a:lnSpc>
            </a:pPr>
            <a:r>
              <a:rPr lang="en-US" sz="2900" dirty="0" smtClean="0"/>
              <a:t>Emotional</a:t>
            </a:r>
          </a:p>
          <a:p>
            <a:pPr>
              <a:lnSpc>
                <a:spcPct val="170000"/>
              </a:lnSpc>
            </a:pPr>
            <a:r>
              <a:rPr lang="en-US" sz="2900" dirty="0" smtClean="0"/>
              <a:t>Health</a:t>
            </a:r>
          </a:p>
          <a:p>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Environment Challenges</a:t>
            </a:r>
            <a:endParaRPr lang="en-US" dirty="0"/>
          </a:p>
        </p:txBody>
      </p:sp>
      <p:sp>
        <p:nvSpPr>
          <p:cNvPr id="3" name="Content Placeholder 2"/>
          <p:cNvSpPr>
            <a:spLocks noGrp="1"/>
          </p:cNvSpPr>
          <p:nvPr>
            <p:ph sz="quarter" idx="1"/>
          </p:nvPr>
        </p:nvSpPr>
        <p:spPr>
          <a:xfrm>
            <a:off x="225552" y="3124200"/>
            <a:ext cx="8503920" cy="2819400"/>
          </a:xfrm>
        </p:spPr>
        <p:txBody>
          <a:bodyPr>
            <a:normAutofit lnSpcReduction="10000"/>
          </a:bodyPr>
          <a:lstStyle/>
          <a:p>
            <a:pPr lvl="0"/>
            <a:r>
              <a:rPr lang="en-US" sz="2200" dirty="0"/>
              <a:t>Classroom distractions (peers eating, perfumes, side chatter)</a:t>
            </a:r>
          </a:p>
          <a:p>
            <a:r>
              <a:rPr lang="en-US" sz="2200" dirty="0" smtClean="0"/>
              <a:t>Issues with test-taking accommodations (noise from surrounding rooms causing distraction, unprofessional proctor behavior)</a:t>
            </a:r>
          </a:p>
          <a:p>
            <a:r>
              <a:rPr lang="en-US" sz="2200" dirty="0" smtClean="0"/>
              <a:t>Ambiguous test questions &amp; original instructor not available in testing room</a:t>
            </a:r>
          </a:p>
          <a:p>
            <a:pPr lvl="0"/>
            <a:r>
              <a:rPr lang="en-US" sz="2200" dirty="0" smtClean="0"/>
              <a:t>Forgetting material from previous classes when taking health breaks (sometimes months or years off), slowly finishing degree</a:t>
            </a:r>
          </a:p>
        </p:txBody>
      </p:sp>
      <p:sp>
        <p:nvSpPr>
          <p:cNvPr id="4" name="Rectangle 3"/>
          <p:cNvSpPr/>
          <p:nvPr/>
        </p:nvSpPr>
        <p:spPr>
          <a:xfrm>
            <a:off x="225552" y="1905000"/>
            <a:ext cx="8686800" cy="1323439"/>
          </a:xfrm>
          <a:prstGeom prst="rect">
            <a:avLst/>
          </a:prstGeom>
        </p:spPr>
        <p:txBody>
          <a:bodyPr wrap="square">
            <a:spAutoFit/>
          </a:bodyPr>
          <a:lstStyle/>
          <a:p>
            <a:r>
              <a:rPr lang="en-US" sz="2000" i="1" dirty="0" smtClean="0"/>
              <a:t>“The </a:t>
            </a:r>
            <a:r>
              <a:rPr lang="en-US" sz="2000" i="1" dirty="0"/>
              <a:t>truth of the matter is, professor, if you keep your room quiet, I would not be handicapped in </a:t>
            </a:r>
            <a:r>
              <a:rPr lang="en-US" sz="2000" i="1" dirty="0" smtClean="0"/>
              <a:t>here.”</a:t>
            </a:r>
          </a:p>
          <a:p>
            <a:r>
              <a:rPr lang="en-US" sz="2000" i="1" dirty="0"/>
              <a:t>	</a:t>
            </a:r>
            <a:r>
              <a:rPr lang="en-US" sz="2000" i="1" dirty="0" smtClean="0"/>
              <a:t>						-“Mica”</a:t>
            </a:r>
            <a:endParaRPr lang="en-US" sz="2000" dirty="0"/>
          </a:p>
          <a:p>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Challenges - </a:t>
            </a:r>
            <a:r>
              <a:rPr lang="en-US" dirty="0" smtClean="0"/>
              <a:t>Professors</a:t>
            </a:r>
            <a:endParaRPr lang="en-US" dirty="0"/>
          </a:p>
        </p:txBody>
      </p:sp>
      <p:sp>
        <p:nvSpPr>
          <p:cNvPr id="3" name="Content Placeholder 2"/>
          <p:cNvSpPr>
            <a:spLocks noGrp="1"/>
          </p:cNvSpPr>
          <p:nvPr>
            <p:ph sz="quarter" idx="1"/>
          </p:nvPr>
        </p:nvSpPr>
        <p:spPr>
          <a:xfrm>
            <a:off x="304800" y="1447800"/>
            <a:ext cx="8610600" cy="457200"/>
          </a:xfrm>
        </p:spPr>
        <p:txBody>
          <a:bodyPr>
            <a:noAutofit/>
          </a:bodyPr>
          <a:lstStyle/>
          <a:p>
            <a:pPr marL="0" indent="0">
              <a:buNone/>
            </a:pPr>
            <a:endParaRPr lang="en-US" sz="2200" dirty="0" smtClean="0"/>
          </a:p>
        </p:txBody>
      </p:sp>
      <p:sp>
        <p:nvSpPr>
          <p:cNvPr id="4" name="Rectangle 3"/>
          <p:cNvSpPr/>
          <p:nvPr/>
        </p:nvSpPr>
        <p:spPr>
          <a:xfrm>
            <a:off x="1066800" y="2514600"/>
            <a:ext cx="6781800" cy="2862322"/>
          </a:xfrm>
          <a:prstGeom prst="rect">
            <a:avLst/>
          </a:prstGeom>
        </p:spPr>
        <p:txBody>
          <a:bodyPr wrap="square">
            <a:spAutoFit/>
          </a:bodyPr>
          <a:lstStyle/>
          <a:p>
            <a:pPr algn="just">
              <a:buNone/>
            </a:pPr>
            <a:r>
              <a:rPr lang="en-US" sz="2000" i="1" dirty="0" smtClean="0"/>
              <a:t>“(Professors) need to be approachable… especially when they announce in class to everybody, ‘I don’t want to hear that you’re not feeling well. I don’t want to hear that your mother had to go to the hospital.’ I had one who actually said that, and they did not know that I went through vascular surgery during that class because I would not tell anybody after he made that announcement.”</a:t>
            </a:r>
          </a:p>
          <a:p>
            <a:pPr algn="just">
              <a:buNone/>
            </a:pPr>
            <a:endParaRPr lang="en-US" sz="2000" i="1" dirty="0" smtClean="0"/>
          </a:p>
          <a:p>
            <a:pPr algn="just">
              <a:buNone/>
            </a:pPr>
            <a:r>
              <a:rPr lang="en-US" sz="2000" i="1" dirty="0"/>
              <a:t>	</a:t>
            </a:r>
            <a:r>
              <a:rPr lang="en-US" sz="2000" i="1" dirty="0" smtClean="0"/>
              <a:t>				-“Clare”</a:t>
            </a: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Interpersonal Challenges </a:t>
            </a:r>
            <a:r>
              <a:rPr lang="en-US" dirty="0"/>
              <a:t>-</a:t>
            </a:r>
            <a:r>
              <a:rPr lang="en-US" dirty="0" smtClean="0"/>
              <a:t> </a:t>
            </a:r>
            <a:r>
              <a:rPr lang="en-US" dirty="0" smtClean="0"/>
              <a:t>Professors</a:t>
            </a:r>
            <a:endParaRPr lang="en-US" dirty="0"/>
          </a:p>
        </p:txBody>
      </p:sp>
      <p:sp>
        <p:nvSpPr>
          <p:cNvPr id="3" name="Content Placeholder 2"/>
          <p:cNvSpPr>
            <a:spLocks noGrp="1"/>
          </p:cNvSpPr>
          <p:nvPr>
            <p:ph sz="quarter" idx="1"/>
          </p:nvPr>
        </p:nvSpPr>
        <p:spPr>
          <a:xfrm>
            <a:off x="762000" y="1879503"/>
            <a:ext cx="7787640" cy="3810000"/>
          </a:xfrm>
        </p:spPr>
        <p:txBody>
          <a:bodyPr>
            <a:noAutofit/>
          </a:bodyPr>
          <a:lstStyle/>
          <a:p>
            <a:r>
              <a:rPr lang="en-US" sz="2200" dirty="0" smtClean="0"/>
              <a:t>Initially finding the nerve to tell professors of accommodations</a:t>
            </a:r>
          </a:p>
          <a:p>
            <a:r>
              <a:rPr lang="en-US" sz="2200" dirty="0" smtClean="0"/>
              <a:t>Feeling unheard by professors who do not respect one’s needs</a:t>
            </a:r>
          </a:p>
          <a:p>
            <a:r>
              <a:rPr lang="en-US" sz="2200" dirty="0" smtClean="0"/>
              <a:t>Professors not understanding student’s challenges, being suspect of student’s need for accommodations</a:t>
            </a:r>
          </a:p>
          <a:p>
            <a:r>
              <a:rPr lang="en-US" sz="2200" dirty="0" smtClean="0"/>
              <a:t>Professors making assumptions about the general student population that may not apply to some differently-abled, presenting material in only one way</a:t>
            </a:r>
          </a:p>
        </p:txBody>
      </p:sp>
    </p:spTree>
    <p:extLst>
      <p:ext uri="{BB962C8B-B14F-4D97-AF65-F5344CB8AC3E}">
        <p14:creationId xmlns:p14="http://schemas.microsoft.com/office/powerpoint/2010/main" val="74821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a:t>
            </a:r>
            <a:r>
              <a:rPr lang="en-US" dirty="0" smtClean="0"/>
              <a:t>Challenges – Students</a:t>
            </a:r>
            <a:endParaRPr lang="en-US" dirty="0"/>
          </a:p>
        </p:txBody>
      </p:sp>
      <p:sp>
        <p:nvSpPr>
          <p:cNvPr id="3" name="Content Placeholder 2"/>
          <p:cNvSpPr>
            <a:spLocks noGrp="1"/>
          </p:cNvSpPr>
          <p:nvPr>
            <p:ph sz="quarter" idx="1"/>
          </p:nvPr>
        </p:nvSpPr>
        <p:spPr>
          <a:xfrm>
            <a:off x="530352" y="1828800"/>
            <a:ext cx="8077200" cy="4114800"/>
          </a:xfrm>
        </p:spPr>
        <p:txBody>
          <a:bodyPr>
            <a:normAutofit/>
          </a:bodyPr>
          <a:lstStyle/>
          <a:p>
            <a:r>
              <a:rPr lang="en-US" sz="2200" dirty="0" smtClean="0"/>
              <a:t>Keeping up with fellow classmates learning styles &amp; misunderstandings with peers  (i.e.</a:t>
            </a:r>
            <a:r>
              <a:rPr lang="en-US" sz="2200" dirty="0"/>
              <a:t>,</a:t>
            </a:r>
            <a:r>
              <a:rPr lang="en-US" sz="2200" dirty="0" smtClean="0"/>
              <a:t> timed labs or group activities</a:t>
            </a:r>
            <a:r>
              <a:rPr lang="en-US" sz="2200" dirty="0" smtClean="0"/>
              <a:t>)</a:t>
            </a:r>
            <a:endParaRPr lang="en-US" sz="2200" dirty="0" smtClean="0"/>
          </a:p>
          <a:p>
            <a:r>
              <a:rPr lang="en-US" sz="2200" dirty="0" smtClean="0"/>
              <a:t>Peers misunderstanding why student receives accommodations</a:t>
            </a:r>
          </a:p>
          <a:p>
            <a:r>
              <a:rPr lang="en-US" sz="2200" dirty="0" smtClean="0"/>
              <a:t>Feeling guilt using accommodations others do not use</a:t>
            </a:r>
          </a:p>
          <a:p>
            <a:r>
              <a:rPr lang="en-US" sz="2200" dirty="0" smtClean="0"/>
              <a:t>Peers (or family)</a:t>
            </a:r>
            <a:r>
              <a:rPr lang="en-US" sz="2200" dirty="0" smtClean="0"/>
              <a:t> </a:t>
            </a:r>
            <a:r>
              <a:rPr lang="en-US" sz="2200" dirty="0" smtClean="0"/>
              <a:t>not recognizing or understanding student’s disability or believing it is “real”</a:t>
            </a:r>
          </a:p>
          <a:p>
            <a:r>
              <a:rPr lang="en-US" sz="2200" dirty="0" smtClean="0"/>
              <a:t>Stigmas of being disabled, feeling different, alienated, isolated</a:t>
            </a:r>
          </a:p>
          <a:p>
            <a:endParaRPr lang="en-US" sz="22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3976</TotalTime>
  <Words>1154</Words>
  <Application>Microsoft Office PowerPoint</Application>
  <PresentationFormat>On-screen Show (4:3)</PresentationFormat>
  <Paragraphs>124</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Courier New</vt:lpstr>
      <vt:lpstr>Georgia</vt:lpstr>
      <vt:lpstr>Wingdings</vt:lpstr>
      <vt:lpstr>Wingdings 2</vt:lpstr>
      <vt:lpstr>Civic</vt:lpstr>
      <vt:lpstr>Lessons Learned From the L.A.N.D. Project</vt:lpstr>
      <vt:lpstr>Challenges and Resources</vt:lpstr>
      <vt:lpstr>Participants</vt:lpstr>
      <vt:lpstr>Procedure</vt:lpstr>
      <vt:lpstr>CHALLENGES</vt:lpstr>
      <vt:lpstr>Academic Environment Challenges</vt:lpstr>
      <vt:lpstr>Interpersonal Challenges - Professors</vt:lpstr>
      <vt:lpstr>Interpersonal Challenges - Professors</vt:lpstr>
      <vt:lpstr>Interpersonal Challenges – Students</vt:lpstr>
      <vt:lpstr>Emotional and Health Challenges</vt:lpstr>
      <vt:lpstr>Emotional Challenges</vt:lpstr>
      <vt:lpstr>Health Challenges</vt:lpstr>
      <vt:lpstr>RESOURCES</vt:lpstr>
      <vt:lpstr>Social Support – Faculty &amp; Staff</vt:lpstr>
      <vt:lpstr>Social Support – Peers </vt:lpstr>
      <vt:lpstr>Social Support – Family </vt:lpstr>
      <vt:lpstr>Coping Strategies</vt:lpstr>
      <vt:lpstr>Coping Strategies</vt:lpstr>
      <vt:lpstr>Challenges and Resources</vt:lpstr>
      <vt:lpstr>Thank you!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Kristina Spink</dc:creator>
  <cp:lastModifiedBy>Christina Chin-Newman</cp:lastModifiedBy>
  <cp:revision>118</cp:revision>
  <dcterms:created xsi:type="dcterms:W3CDTF">2016-04-05T03:01:42Z</dcterms:created>
  <dcterms:modified xsi:type="dcterms:W3CDTF">2016-04-30T06:07:58Z</dcterms:modified>
</cp:coreProperties>
</file>