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handoutMasterIdLst>
    <p:handoutMasterId r:id="rId32"/>
  </p:handoutMasterIdLst>
  <p:sldIdLst>
    <p:sldId id="256" r:id="rId2"/>
    <p:sldId id="297" r:id="rId3"/>
    <p:sldId id="342" r:id="rId4"/>
    <p:sldId id="370" r:id="rId5"/>
    <p:sldId id="269" r:id="rId6"/>
    <p:sldId id="348" r:id="rId7"/>
    <p:sldId id="401" r:id="rId8"/>
    <p:sldId id="399" r:id="rId9"/>
    <p:sldId id="395" r:id="rId10"/>
    <p:sldId id="382" r:id="rId11"/>
    <p:sldId id="393" r:id="rId12"/>
    <p:sldId id="372" r:id="rId13"/>
    <p:sldId id="394" r:id="rId14"/>
    <p:sldId id="387" r:id="rId15"/>
    <p:sldId id="388" r:id="rId16"/>
    <p:sldId id="321" r:id="rId17"/>
    <p:sldId id="421" r:id="rId18"/>
    <p:sldId id="422" r:id="rId19"/>
    <p:sldId id="354" r:id="rId20"/>
    <p:sldId id="420" r:id="rId21"/>
    <p:sldId id="331" r:id="rId22"/>
    <p:sldId id="332" r:id="rId23"/>
    <p:sldId id="353" r:id="rId24"/>
    <p:sldId id="351" r:id="rId25"/>
    <p:sldId id="352" r:id="rId26"/>
    <p:sldId id="419" r:id="rId27"/>
    <p:sldId id="293" r:id="rId28"/>
    <p:sldId id="294" r:id="rId29"/>
    <p:sldId id="292"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138" autoAdjust="0"/>
    <p:restoredTop sz="68259" autoAdjust="0"/>
  </p:normalViewPr>
  <p:slideViewPr>
    <p:cSldViewPr snapToGrid="0" snapToObjects="1">
      <p:cViewPr>
        <p:scale>
          <a:sx n="108" d="100"/>
          <a:sy n="108" d="100"/>
        </p:scale>
        <p:origin x="-1400" y="-632"/>
      </p:cViewPr>
      <p:guideLst>
        <p:guide orient="horz" pos="2160"/>
        <p:guide pos="2880"/>
      </p:guideLst>
    </p:cSldViewPr>
  </p:slideViewPr>
  <p:outlineViewPr>
    <p:cViewPr>
      <p:scale>
        <a:sx n="33" d="100"/>
        <a:sy n="33" d="100"/>
      </p:scale>
      <p:origin x="0" y="0"/>
    </p:cViewPr>
  </p:outlineViewPr>
  <p:notesTextViewPr>
    <p:cViewPr>
      <p:scale>
        <a:sx n="140" d="100"/>
        <a:sy n="140" d="100"/>
      </p:scale>
      <p:origin x="0" y="0"/>
    </p:cViewPr>
  </p:notesTextViewPr>
  <p:sorterViewPr>
    <p:cViewPr>
      <p:scale>
        <a:sx n="154" d="100"/>
        <a:sy n="154"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notesMaster" Target="notesMasters/notesMaster1.xml"/><Relationship Id="rId32" Type="http://schemas.openxmlformats.org/officeDocument/2006/relationships/handoutMaster" Target="handoutMasters/handout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322DB5-6525-4BF8-B628-95E4374C4E33}" type="doc">
      <dgm:prSet loTypeId="urn:microsoft.com/office/officeart/2005/8/layout/hProcess9" loCatId="process" qsTypeId="urn:microsoft.com/office/officeart/2005/8/quickstyle/simple4" qsCatId="simple" csTypeId="urn:microsoft.com/office/officeart/2005/8/colors/accent1_2" csCatId="accent1" phldr="1"/>
      <dgm:spPr/>
    </dgm:pt>
    <dgm:pt modelId="{E9405BA4-68F7-4CBE-91E4-E7839ACD0C0D}">
      <dgm:prSet phldrT="[Text]" custT="1"/>
      <dgm:spPr/>
      <dgm:t>
        <a:bodyPr/>
        <a:lstStyle/>
        <a:p>
          <a:r>
            <a:rPr lang="en-US" sz="1800" dirty="0" smtClean="0">
              <a:solidFill>
                <a:schemeClr val="bg1"/>
              </a:solidFill>
            </a:rPr>
            <a:t>Consult your peers: </a:t>
          </a:r>
          <a:r>
            <a:rPr lang="en-US" sz="1800" b="0" dirty="0" smtClean="0">
              <a:solidFill>
                <a:schemeClr val="bg1"/>
              </a:solidFill>
            </a:rPr>
            <a:t>Society of Healthcare </a:t>
          </a:r>
          <a:r>
            <a:rPr lang="en-US" sz="1800" b="0" dirty="0" smtClean="0"/>
            <a:t> Professionals w/ Disabilities</a:t>
          </a:r>
          <a:r>
            <a:rPr lang="en-US" sz="1800" b="0" dirty="0" smtClean="0">
              <a:solidFill>
                <a:schemeClr val="bg1"/>
              </a:solidFill>
            </a:rPr>
            <a:t>  </a:t>
          </a:r>
          <a:r>
            <a:rPr lang="en-US" sz="1800" dirty="0" smtClean="0">
              <a:solidFill>
                <a:schemeClr val="bg1"/>
              </a:solidFill>
            </a:rPr>
            <a:t>or AMPHL -</a:t>
          </a:r>
          <a:r>
            <a:rPr lang="en-US" sz="1800" dirty="0" smtClean="0"/>
            <a:t>Association of Medical Professionals with Hearing Loss</a:t>
          </a:r>
          <a:r>
            <a:rPr lang="en-US" sz="1800" dirty="0" smtClean="0">
              <a:solidFill>
                <a:schemeClr val="bg1"/>
              </a:solidFill>
            </a:rPr>
            <a:t> </a:t>
          </a:r>
          <a:endParaRPr lang="en-US" sz="1800" dirty="0">
            <a:solidFill>
              <a:schemeClr val="bg1"/>
            </a:solidFill>
          </a:endParaRPr>
        </a:p>
      </dgm:t>
    </dgm:pt>
    <dgm:pt modelId="{115DAFF1-606F-4230-BD4C-FC1FC4034E35}" type="parTrans" cxnId="{E73AEF12-72E1-4EAD-ABA4-CD9CDBBA3E0B}">
      <dgm:prSet/>
      <dgm:spPr/>
      <dgm:t>
        <a:bodyPr/>
        <a:lstStyle/>
        <a:p>
          <a:endParaRPr lang="en-US"/>
        </a:p>
      </dgm:t>
    </dgm:pt>
    <dgm:pt modelId="{B4F67BA4-4265-4542-881E-D3F5588127DD}" type="sibTrans" cxnId="{E73AEF12-72E1-4EAD-ABA4-CD9CDBBA3E0B}">
      <dgm:prSet/>
      <dgm:spPr/>
      <dgm:t>
        <a:bodyPr/>
        <a:lstStyle/>
        <a:p>
          <a:endParaRPr lang="en-US"/>
        </a:p>
      </dgm:t>
    </dgm:pt>
    <dgm:pt modelId="{0BFF5862-F428-4B79-A7F1-F90E59E0C7CF}">
      <dgm:prSet phldrT="[Text]" custT="1"/>
      <dgm:spPr/>
      <dgm:t>
        <a:bodyPr/>
        <a:lstStyle/>
        <a:p>
          <a:r>
            <a:rPr lang="en-US" sz="1800" dirty="0" smtClean="0">
              <a:solidFill>
                <a:schemeClr val="bg1"/>
              </a:solidFill>
            </a:rPr>
            <a:t>Mentor students and residents in order to increase their comfort with disability</a:t>
          </a:r>
          <a:endParaRPr lang="en-US" sz="1800" dirty="0">
            <a:solidFill>
              <a:schemeClr val="bg1"/>
            </a:solidFill>
          </a:endParaRPr>
        </a:p>
      </dgm:t>
    </dgm:pt>
    <dgm:pt modelId="{36C2C2E7-BF7C-48A1-9C7B-7D95C8B542C7}" type="parTrans" cxnId="{2CAC0A32-63B8-4101-8F22-1DE17D949981}">
      <dgm:prSet/>
      <dgm:spPr/>
      <dgm:t>
        <a:bodyPr/>
        <a:lstStyle/>
        <a:p>
          <a:endParaRPr lang="en-US"/>
        </a:p>
      </dgm:t>
    </dgm:pt>
    <dgm:pt modelId="{55594BF8-4190-4DD3-A03A-80D075345222}" type="sibTrans" cxnId="{2CAC0A32-63B8-4101-8F22-1DE17D949981}">
      <dgm:prSet/>
      <dgm:spPr/>
      <dgm:t>
        <a:bodyPr/>
        <a:lstStyle/>
        <a:p>
          <a:endParaRPr lang="en-US"/>
        </a:p>
      </dgm:t>
    </dgm:pt>
    <dgm:pt modelId="{B749B602-A85B-459E-B0C0-BDD4D5CC4038}">
      <dgm:prSet phldrT="[Text]" custT="1"/>
      <dgm:spPr/>
      <dgm:t>
        <a:bodyPr/>
        <a:lstStyle/>
        <a:p>
          <a:r>
            <a:rPr lang="en-US" sz="1800" dirty="0" smtClean="0">
              <a:solidFill>
                <a:schemeClr val="bg1"/>
              </a:solidFill>
            </a:rPr>
            <a:t>Incorporate a more holistic disability framework in curriculum development</a:t>
          </a:r>
          <a:endParaRPr lang="en-US" sz="1800" dirty="0">
            <a:solidFill>
              <a:schemeClr val="bg1"/>
            </a:solidFill>
          </a:endParaRPr>
        </a:p>
      </dgm:t>
    </dgm:pt>
    <dgm:pt modelId="{55AB7E9F-ACE1-40CD-ABDC-4AFEF72BCA63}" type="parTrans" cxnId="{321AB825-BB87-4AC1-A10F-55D11615CC24}">
      <dgm:prSet/>
      <dgm:spPr/>
      <dgm:t>
        <a:bodyPr/>
        <a:lstStyle/>
        <a:p>
          <a:endParaRPr lang="en-US"/>
        </a:p>
      </dgm:t>
    </dgm:pt>
    <dgm:pt modelId="{ECDE471B-3BFC-4157-84CC-F9F68A9FAA0D}" type="sibTrans" cxnId="{321AB825-BB87-4AC1-A10F-55D11615CC24}">
      <dgm:prSet/>
      <dgm:spPr/>
      <dgm:t>
        <a:bodyPr/>
        <a:lstStyle/>
        <a:p>
          <a:endParaRPr lang="en-US"/>
        </a:p>
      </dgm:t>
    </dgm:pt>
    <dgm:pt modelId="{238B2827-8901-42C5-A86E-EFAF94DC13FB}">
      <dgm:prSet phldrT="[Text]" custT="1"/>
      <dgm:spPr/>
      <dgm:t>
        <a:bodyPr/>
        <a:lstStyle/>
        <a:p>
          <a:r>
            <a:rPr lang="en-US" sz="1600" dirty="0" smtClean="0">
              <a:solidFill>
                <a:schemeClr val="bg1"/>
              </a:solidFill>
            </a:rPr>
            <a:t>Involve colleagues with disabilities to take a lead in your research  and vet your survey and research instruments with disabled subject matter experts </a:t>
          </a:r>
          <a:endParaRPr lang="en-US" sz="1600" dirty="0">
            <a:solidFill>
              <a:schemeClr val="bg1"/>
            </a:solidFill>
          </a:endParaRPr>
        </a:p>
      </dgm:t>
    </dgm:pt>
    <dgm:pt modelId="{4834E0F1-AC18-4E71-83B0-7CE1BA1225CC}" type="parTrans" cxnId="{219635CC-AFE6-4932-8410-5ECE921A095D}">
      <dgm:prSet/>
      <dgm:spPr/>
      <dgm:t>
        <a:bodyPr/>
        <a:lstStyle/>
        <a:p>
          <a:endParaRPr lang="en-US"/>
        </a:p>
      </dgm:t>
    </dgm:pt>
    <dgm:pt modelId="{82F91EC3-86A4-4673-B482-B6A6662583A7}" type="sibTrans" cxnId="{219635CC-AFE6-4932-8410-5ECE921A095D}">
      <dgm:prSet/>
      <dgm:spPr/>
      <dgm:t>
        <a:bodyPr/>
        <a:lstStyle/>
        <a:p>
          <a:endParaRPr lang="en-US"/>
        </a:p>
      </dgm:t>
    </dgm:pt>
    <dgm:pt modelId="{038A6134-C4C9-4A51-9427-7580039BD657}" type="pres">
      <dgm:prSet presAssocID="{1C322DB5-6525-4BF8-B628-95E4374C4E33}" presName="CompostProcess" presStyleCnt="0">
        <dgm:presLayoutVars>
          <dgm:dir/>
          <dgm:resizeHandles val="exact"/>
        </dgm:presLayoutVars>
      </dgm:prSet>
      <dgm:spPr/>
    </dgm:pt>
    <dgm:pt modelId="{DBE9B89B-B782-4611-8A58-75B47142D661}" type="pres">
      <dgm:prSet presAssocID="{1C322DB5-6525-4BF8-B628-95E4374C4E33}" presName="arrow" presStyleLbl="bgShp" presStyleIdx="0" presStyleCnt="1" custScaleX="117647"/>
      <dgm:spPr/>
      <dgm:t>
        <a:bodyPr/>
        <a:lstStyle/>
        <a:p>
          <a:endParaRPr lang="en-US"/>
        </a:p>
      </dgm:t>
    </dgm:pt>
    <dgm:pt modelId="{22DE73F1-2359-44C7-ADFD-85A26CFDBC5D}" type="pres">
      <dgm:prSet presAssocID="{1C322DB5-6525-4BF8-B628-95E4374C4E33}" presName="linearProcess" presStyleCnt="0"/>
      <dgm:spPr/>
    </dgm:pt>
    <dgm:pt modelId="{7F86FD73-F106-4149-87AF-88616C39B9A7}" type="pres">
      <dgm:prSet presAssocID="{E9405BA4-68F7-4CBE-91E4-E7839ACD0C0D}" presName="textNode" presStyleLbl="node1" presStyleIdx="0" presStyleCnt="4" custScaleX="133472" custScaleY="160944" custLinFactX="1265" custLinFactNeighborX="100000" custLinFactNeighborY="5337">
        <dgm:presLayoutVars>
          <dgm:bulletEnabled val="1"/>
        </dgm:presLayoutVars>
      </dgm:prSet>
      <dgm:spPr/>
      <dgm:t>
        <a:bodyPr/>
        <a:lstStyle/>
        <a:p>
          <a:endParaRPr lang="en-US"/>
        </a:p>
      </dgm:t>
    </dgm:pt>
    <dgm:pt modelId="{7BD896D9-ADCB-44C2-BCCE-77C0A33E3EAE}" type="pres">
      <dgm:prSet presAssocID="{B4F67BA4-4265-4542-881E-D3F5588127DD}" presName="sibTrans" presStyleCnt="0"/>
      <dgm:spPr/>
    </dgm:pt>
    <dgm:pt modelId="{D457355D-877B-4C93-96D9-A8CBC73CE263}" type="pres">
      <dgm:prSet presAssocID="{0BFF5862-F428-4B79-A7F1-F90E59E0C7CF}" presName="textNode" presStyleLbl="node1" presStyleIdx="1" presStyleCnt="4" custScaleX="110484" custScaleY="116369" custLinFactNeighborX="68831" custLinFactNeighborY="762">
        <dgm:presLayoutVars>
          <dgm:bulletEnabled val="1"/>
        </dgm:presLayoutVars>
      </dgm:prSet>
      <dgm:spPr/>
      <dgm:t>
        <a:bodyPr/>
        <a:lstStyle/>
        <a:p>
          <a:endParaRPr lang="en-US"/>
        </a:p>
      </dgm:t>
    </dgm:pt>
    <dgm:pt modelId="{909B9FC0-3514-449A-A735-2357EFA297A3}" type="pres">
      <dgm:prSet presAssocID="{55594BF8-4190-4DD3-A03A-80D075345222}" presName="sibTrans" presStyleCnt="0"/>
      <dgm:spPr/>
    </dgm:pt>
    <dgm:pt modelId="{A9EA01B8-682B-437E-804E-ECA97FC716CE}" type="pres">
      <dgm:prSet presAssocID="{B749B602-A85B-459E-B0C0-BDD4D5CC4038}" presName="textNode" presStyleLbl="node1" presStyleIdx="2" presStyleCnt="4" custScaleX="120906" custScaleY="118101" custLinFactNeighborX="17208" custLinFactNeighborY="3049">
        <dgm:presLayoutVars>
          <dgm:bulletEnabled val="1"/>
        </dgm:presLayoutVars>
      </dgm:prSet>
      <dgm:spPr/>
      <dgm:t>
        <a:bodyPr/>
        <a:lstStyle/>
        <a:p>
          <a:endParaRPr lang="en-US"/>
        </a:p>
      </dgm:t>
    </dgm:pt>
    <dgm:pt modelId="{BDAA9567-0186-4058-A0F0-F147B4392B48}" type="pres">
      <dgm:prSet presAssocID="{ECDE471B-3BFC-4157-84CC-F9F68A9FAA0D}" presName="sibTrans" presStyleCnt="0"/>
      <dgm:spPr/>
    </dgm:pt>
    <dgm:pt modelId="{50AFA96A-A61E-4759-B886-21A050478096}" type="pres">
      <dgm:prSet presAssocID="{238B2827-8901-42C5-A86E-EFAF94DC13FB}" presName="textNode" presStyleLbl="node1" presStyleIdx="3" presStyleCnt="4" custScaleY="153001">
        <dgm:presLayoutVars>
          <dgm:bulletEnabled val="1"/>
        </dgm:presLayoutVars>
      </dgm:prSet>
      <dgm:spPr/>
      <dgm:t>
        <a:bodyPr/>
        <a:lstStyle/>
        <a:p>
          <a:endParaRPr lang="en-US"/>
        </a:p>
      </dgm:t>
    </dgm:pt>
  </dgm:ptLst>
  <dgm:cxnLst>
    <dgm:cxn modelId="{9E18D2C0-6FC5-8A4D-94FD-966C0891DE63}" type="presOf" srcId="{0BFF5862-F428-4B79-A7F1-F90E59E0C7CF}" destId="{D457355D-877B-4C93-96D9-A8CBC73CE263}" srcOrd="0" destOrd="0" presId="urn:microsoft.com/office/officeart/2005/8/layout/hProcess9"/>
    <dgm:cxn modelId="{321AB825-BB87-4AC1-A10F-55D11615CC24}" srcId="{1C322DB5-6525-4BF8-B628-95E4374C4E33}" destId="{B749B602-A85B-459E-B0C0-BDD4D5CC4038}" srcOrd="2" destOrd="0" parTransId="{55AB7E9F-ACE1-40CD-ABDC-4AFEF72BCA63}" sibTransId="{ECDE471B-3BFC-4157-84CC-F9F68A9FAA0D}"/>
    <dgm:cxn modelId="{00E36505-203D-714D-9303-F8F9C41C1493}" type="presOf" srcId="{E9405BA4-68F7-4CBE-91E4-E7839ACD0C0D}" destId="{7F86FD73-F106-4149-87AF-88616C39B9A7}" srcOrd="0" destOrd="0" presId="urn:microsoft.com/office/officeart/2005/8/layout/hProcess9"/>
    <dgm:cxn modelId="{5EEA84C1-072B-D447-8D93-4891D2DA8622}" type="presOf" srcId="{1C322DB5-6525-4BF8-B628-95E4374C4E33}" destId="{038A6134-C4C9-4A51-9427-7580039BD657}" srcOrd="0" destOrd="0" presId="urn:microsoft.com/office/officeart/2005/8/layout/hProcess9"/>
    <dgm:cxn modelId="{2CAC0A32-63B8-4101-8F22-1DE17D949981}" srcId="{1C322DB5-6525-4BF8-B628-95E4374C4E33}" destId="{0BFF5862-F428-4B79-A7F1-F90E59E0C7CF}" srcOrd="1" destOrd="0" parTransId="{36C2C2E7-BF7C-48A1-9C7B-7D95C8B542C7}" sibTransId="{55594BF8-4190-4DD3-A03A-80D075345222}"/>
    <dgm:cxn modelId="{E73AEF12-72E1-4EAD-ABA4-CD9CDBBA3E0B}" srcId="{1C322DB5-6525-4BF8-B628-95E4374C4E33}" destId="{E9405BA4-68F7-4CBE-91E4-E7839ACD0C0D}" srcOrd="0" destOrd="0" parTransId="{115DAFF1-606F-4230-BD4C-FC1FC4034E35}" sibTransId="{B4F67BA4-4265-4542-881E-D3F5588127DD}"/>
    <dgm:cxn modelId="{B3B01270-1AEF-B642-917D-E09B4454DAE5}" type="presOf" srcId="{238B2827-8901-42C5-A86E-EFAF94DC13FB}" destId="{50AFA96A-A61E-4759-B886-21A050478096}" srcOrd="0" destOrd="0" presId="urn:microsoft.com/office/officeart/2005/8/layout/hProcess9"/>
    <dgm:cxn modelId="{B13B3609-10B8-1245-9707-7FE5816D5071}" type="presOf" srcId="{B749B602-A85B-459E-B0C0-BDD4D5CC4038}" destId="{A9EA01B8-682B-437E-804E-ECA97FC716CE}" srcOrd="0" destOrd="0" presId="urn:microsoft.com/office/officeart/2005/8/layout/hProcess9"/>
    <dgm:cxn modelId="{219635CC-AFE6-4932-8410-5ECE921A095D}" srcId="{1C322DB5-6525-4BF8-B628-95E4374C4E33}" destId="{238B2827-8901-42C5-A86E-EFAF94DC13FB}" srcOrd="3" destOrd="0" parTransId="{4834E0F1-AC18-4E71-83B0-7CE1BA1225CC}" sibTransId="{82F91EC3-86A4-4673-B482-B6A6662583A7}"/>
    <dgm:cxn modelId="{E491302E-CC36-194D-A5B3-BFBF81EE8CF2}" type="presParOf" srcId="{038A6134-C4C9-4A51-9427-7580039BD657}" destId="{DBE9B89B-B782-4611-8A58-75B47142D661}" srcOrd="0" destOrd="0" presId="urn:microsoft.com/office/officeart/2005/8/layout/hProcess9"/>
    <dgm:cxn modelId="{65BE57F8-0A2B-5147-AA67-5F40D9165F79}" type="presParOf" srcId="{038A6134-C4C9-4A51-9427-7580039BD657}" destId="{22DE73F1-2359-44C7-ADFD-85A26CFDBC5D}" srcOrd="1" destOrd="0" presId="urn:microsoft.com/office/officeart/2005/8/layout/hProcess9"/>
    <dgm:cxn modelId="{C773BE32-2ADD-D643-AC06-BE5E6D7A3F97}" type="presParOf" srcId="{22DE73F1-2359-44C7-ADFD-85A26CFDBC5D}" destId="{7F86FD73-F106-4149-87AF-88616C39B9A7}" srcOrd="0" destOrd="0" presId="urn:microsoft.com/office/officeart/2005/8/layout/hProcess9"/>
    <dgm:cxn modelId="{05DD23C0-1A4B-6A47-BEDB-4B2DC890144E}" type="presParOf" srcId="{22DE73F1-2359-44C7-ADFD-85A26CFDBC5D}" destId="{7BD896D9-ADCB-44C2-BCCE-77C0A33E3EAE}" srcOrd="1" destOrd="0" presId="urn:microsoft.com/office/officeart/2005/8/layout/hProcess9"/>
    <dgm:cxn modelId="{B9B0C2A7-4C5F-214A-BE7C-5ACBBB9C5B54}" type="presParOf" srcId="{22DE73F1-2359-44C7-ADFD-85A26CFDBC5D}" destId="{D457355D-877B-4C93-96D9-A8CBC73CE263}" srcOrd="2" destOrd="0" presId="urn:microsoft.com/office/officeart/2005/8/layout/hProcess9"/>
    <dgm:cxn modelId="{F889CA11-D963-B24A-8547-929E615FF97E}" type="presParOf" srcId="{22DE73F1-2359-44C7-ADFD-85A26CFDBC5D}" destId="{909B9FC0-3514-449A-A735-2357EFA297A3}" srcOrd="3" destOrd="0" presId="urn:microsoft.com/office/officeart/2005/8/layout/hProcess9"/>
    <dgm:cxn modelId="{97107DCF-A571-4642-A11D-974296054DFB}" type="presParOf" srcId="{22DE73F1-2359-44C7-ADFD-85A26CFDBC5D}" destId="{A9EA01B8-682B-437E-804E-ECA97FC716CE}" srcOrd="4" destOrd="0" presId="urn:microsoft.com/office/officeart/2005/8/layout/hProcess9"/>
    <dgm:cxn modelId="{2358F0D2-6D98-8248-9E7D-1C2D3B6DD8C3}" type="presParOf" srcId="{22DE73F1-2359-44C7-ADFD-85A26CFDBC5D}" destId="{BDAA9567-0186-4058-A0F0-F147B4392B48}" srcOrd="5" destOrd="0" presId="urn:microsoft.com/office/officeart/2005/8/layout/hProcess9"/>
    <dgm:cxn modelId="{8409670E-08F2-C247-BC2F-711BBCBC1189}" type="presParOf" srcId="{22DE73F1-2359-44C7-ADFD-85A26CFDBC5D}" destId="{50AFA96A-A61E-4759-B886-21A050478096}" srcOrd="6"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E9B89B-B782-4611-8A58-75B47142D661}">
      <dsp:nvSpPr>
        <dsp:cNvPr id="0" name=""/>
        <dsp:cNvSpPr/>
      </dsp:nvSpPr>
      <dsp:spPr>
        <a:xfrm>
          <a:off x="2" y="0"/>
          <a:ext cx="8976514" cy="5657258"/>
        </a:xfrm>
        <a:prstGeom prst="rightArrow">
          <a:avLst/>
        </a:prstGeom>
        <a:solidFill>
          <a:schemeClr val="accent1">
            <a:tint val="40000"/>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1">
              <a:tint val="40000"/>
              <a:hueOff val="0"/>
              <a:satOff val="0"/>
              <a:lumOff val="0"/>
              <a:alphaOff val="0"/>
              <a:shade val="70000"/>
              <a:satMod val="105000"/>
            </a:schemeClr>
          </a:contourClr>
        </a:sp3d>
      </dsp:spPr>
      <dsp:style>
        <a:lnRef idx="0">
          <a:scrgbClr r="0" g="0" b="0"/>
        </a:lnRef>
        <a:fillRef idx="1">
          <a:scrgbClr r="0" g="0" b="0"/>
        </a:fillRef>
        <a:effectRef idx="2">
          <a:scrgbClr r="0" g="0" b="0"/>
        </a:effectRef>
        <a:fontRef idx="minor"/>
      </dsp:style>
    </dsp:sp>
    <dsp:sp modelId="{7F86FD73-F106-4149-87AF-88616C39B9A7}">
      <dsp:nvSpPr>
        <dsp:cNvPr id="0" name=""/>
        <dsp:cNvSpPr/>
      </dsp:nvSpPr>
      <dsp:spPr>
        <a:xfrm>
          <a:off x="294903" y="1128396"/>
          <a:ext cx="2342479" cy="3642006"/>
        </a:xfrm>
        <a:prstGeom prst="roundRect">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1">
              <a:hueOff val="0"/>
              <a:satOff val="0"/>
              <a:lumOff val="0"/>
              <a:alphaOff val="0"/>
              <a:shade val="70000"/>
              <a:satMod val="105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bg1"/>
              </a:solidFill>
            </a:rPr>
            <a:t>Consult your peers: </a:t>
          </a:r>
          <a:r>
            <a:rPr lang="en-US" sz="1800" b="0" kern="1200" dirty="0" smtClean="0">
              <a:solidFill>
                <a:schemeClr val="bg1"/>
              </a:solidFill>
            </a:rPr>
            <a:t>Society of Healthcare </a:t>
          </a:r>
          <a:r>
            <a:rPr lang="en-US" sz="1800" b="0" kern="1200" dirty="0" smtClean="0"/>
            <a:t> Professionals w/ Disabilities</a:t>
          </a:r>
          <a:r>
            <a:rPr lang="en-US" sz="1800" b="0" kern="1200" dirty="0" smtClean="0">
              <a:solidFill>
                <a:schemeClr val="bg1"/>
              </a:solidFill>
            </a:rPr>
            <a:t>  </a:t>
          </a:r>
          <a:r>
            <a:rPr lang="en-US" sz="1800" kern="1200" dirty="0" smtClean="0">
              <a:solidFill>
                <a:schemeClr val="bg1"/>
              </a:solidFill>
            </a:rPr>
            <a:t>or AMPHL -</a:t>
          </a:r>
          <a:r>
            <a:rPr lang="en-US" sz="1800" kern="1200" dirty="0" smtClean="0"/>
            <a:t>Association of Medical Professionals with Hearing Loss</a:t>
          </a:r>
          <a:r>
            <a:rPr lang="en-US" sz="1800" kern="1200" dirty="0" smtClean="0">
              <a:solidFill>
                <a:schemeClr val="bg1"/>
              </a:solidFill>
            </a:rPr>
            <a:t> </a:t>
          </a:r>
          <a:endParaRPr lang="en-US" sz="1800" kern="1200" dirty="0">
            <a:solidFill>
              <a:schemeClr val="bg1"/>
            </a:solidFill>
          </a:endParaRPr>
        </a:p>
      </dsp:txBody>
      <dsp:txXfrm>
        <a:off x="409253" y="1242746"/>
        <a:ext cx="2113779" cy="3413306"/>
      </dsp:txXfrm>
    </dsp:sp>
    <dsp:sp modelId="{D457355D-877B-4C93-96D9-A8CBC73CE263}">
      <dsp:nvSpPr>
        <dsp:cNvPr id="0" name=""/>
        <dsp:cNvSpPr/>
      </dsp:nvSpPr>
      <dsp:spPr>
        <a:xfrm>
          <a:off x="2802833" y="1529213"/>
          <a:ext cx="1939032" cy="2633317"/>
        </a:xfrm>
        <a:prstGeom prst="roundRect">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1">
              <a:hueOff val="0"/>
              <a:satOff val="0"/>
              <a:lumOff val="0"/>
              <a:alphaOff val="0"/>
              <a:shade val="70000"/>
              <a:satMod val="105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bg1"/>
              </a:solidFill>
            </a:rPr>
            <a:t>Mentor students and residents in order to increase their comfort with disability</a:t>
          </a:r>
          <a:endParaRPr lang="en-US" sz="1800" kern="1200" dirty="0">
            <a:solidFill>
              <a:schemeClr val="bg1"/>
            </a:solidFill>
          </a:endParaRPr>
        </a:p>
      </dsp:txBody>
      <dsp:txXfrm>
        <a:off x="2897489" y="1623869"/>
        <a:ext cx="1749720" cy="2444005"/>
      </dsp:txXfrm>
    </dsp:sp>
    <dsp:sp modelId="{A9EA01B8-682B-437E-804E-ECA97FC716CE}">
      <dsp:nvSpPr>
        <dsp:cNvPr id="0" name=""/>
        <dsp:cNvSpPr/>
      </dsp:nvSpPr>
      <dsp:spPr>
        <a:xfrm>
          <a:off x="4873754" y="1561369"/>
          <a:ext cx="2121941" cy="2672511"/>
        </a:xfrm>
        <a:prstGeom prst="roundRect">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1">
              <a:hueOff val="0"/>
              <a:satOff val="0"/>
              <a:lumOff val="0"/>
              <a:alphaOff val="0"/>
              <a:shade val="70000"/>
              <a:satMod val="105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bg1"/>
              </a:solidFill>
            </a:rPr>
            <a:t>Incorporate a more holistic disability framework in curriculum development</a:t>
          </a:r>
          <a:endParaRPr lang="en-US" sz="1800" kern="1200" dirty="0">
            <a:solidFill>
              <a:schemeClr val="bg1"/>
            </a:solidFill>
          </a:endParaRPr>
        </a:p>
      </dsp:txBody>
      <dsp:txXfrm>
        <a:off x="4977339" y="1664954"/>
        <a:ext cx="1914771" cy="2465341"/>
      </dsp:txXfrm>
    </dsp:sp>
    <dsp:sp modelId="{50AFA96A-A61E-4759-B886-21A050478096}">
      <dsp:nvSpPr>
        <dsp:cNvPr id="0" name=""/>
        <dsp:cNvSpPr/>
      </dsp:nvSpPr>
      <dsp:spPr>
        <a:xfrm>
          <a:off x="7221409" y="1097496"/>
          <a:ext cx="1755034" cy="3462264"/>
        </a:xfrm>
        <a:prstGeom prst="roundRect">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1">
              <a:hueOff val="0"/>
              <a:satOff val="0"/>
              <a:lumOff val="0"/>
              <a:alphaOff val="0"/>
              <a:shade val="70000"/>
              <a:satMod val="105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solidFill>
                <a:schemeClr val="bg1"/>
              </a:solidFill>
            </a:rPr>
            <a:t>Involve colleagues with disabilities to take a lead in your research  and vet your survey and research instruments with disabled subject matter experts </a:t>
          </a:r>
          <a:endParaRPr lang="en-US" sz="1600" kern="1200" dirty="0">
            <a:solidFill>
              <a:schemeClr val="bg1"/>
            </a:solidFill>
          </a:endParaRPr>
        </a:p>
      </dsp:txBody>
      <dsp:txXfrm>
        <a:off x="7307083" y="1183170"/>
        <a:ext cx="1583686" cy="329091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D17EF47-70DA-1349-8371-5C5539B64599}" type="datetimeFigureOut">
              <a:rPr lang="en-US" smtClean="0"/>
              <a:t>4/30/16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2938208-C8D4-424D-8B06-8615353C6EB5}" type="slidenum">
              <a:rPr lang="en-US" smtClean="0"/>
              <a:t>‹#›</a:t>
            </a:fld>
            <a:endParaRPr lang="en-US"/>
          </a:p>
        </p:txBody>
      </p:sp>
    </p:spTree>
    <p:extLst>
      <p:ext uri="{BB962C8B-B14F-4D97-AF65-F5344CB8AC3E}">
        <p14:creationId xmlns:p14="http://schemas.microsoft.com/office/powerpoint/2010/main" val="21660215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3FC634-83C1-3F4D-9F81-4669E3625C81}" type="datetimeFigureOut">
              <a:rPr lang="en-US" smtClean="0"/>
              <a:t>4/30/16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858E6E-8C63-CF41-821F-E5CBD0056429}" type="slidenum">
              <a:rPr lang="en-US" smtClean="0"/>
              <a:t>‹#›</a:t>
            </a:fld>
            <a:endParaRPr lang="en-US"/>
          </a:p>
        </p:txBody>
      </p:sp>
    </p:spTree>
    <p:extLst>
      <p:ext uri="{BB962C8B-B14F-4D97-AF65-F5344CB8AC3E}">
        <p14:creationId xmlns:p14="http://schemas.microsoft.com/office/powerpoint/2010/main" val="409287991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Dr.</a:t>
            </a:r>
            <a:r>
              <a:rPr lang="en-US" sz="1200" kern="1200" baseline="0" dirty="0" smtClean="0">
                <a:solidFill>
                  <a:schemeClr val="tx1"/>
                </a:solidFill>
                <a:effectLst/>
                <a:latin typeface="+mn-lt"/>
                <a:ea typeface="+mn-ea"/>
                <a:cs typeface="+mn-cs"/>
              </a:rPr>
              <a:t> Alina Engelman is an Assistant professor at CSUEB.  She is</a:t>
            </a:r>
            <a:r>
              <a:rPr lang="en-US" sz="1200" kern="1200" dirty="0" smtClean="0">
                <a:solidFill>
                  <a:schemeClr val="tx1"/>
                </a:solidFill>
                <a:effectLst/>
                <a:latin typeface="+mn-lt"/>
                <a:ea typeface="+mn-ea"/>
                <a:cs typeface="+mn-cs"/>
              </a:rPr>
              <a:t> an Affiliated Researcher at Health Research for Action at UC Berkeley, with a focus on health initiatives for under-served communities.  While completing her</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Global Health studies at Yale, Dr.</a:t>
            </a:r>
            <a:r>
              <a:rPr lang="en-US" sz="1200" kern="1200" baseline="0" dirty="0" smtClean="0">
                <a:solidFill>
                  <a:schemeClr val="tx1"/>
                </a:solidFill>
                <a:effectLst/>
                <a:latin typeface="+mn-lt"/>
                <a:ea typeface="+mn-ea"/>
                <a:cs typeface="+mn-cs"/>
              </a:rPr>
              <a:t> Engelman </a:t>
            </a:r>
            <a:r>
              <a:rPr lang="en-US" sz="1200" kern="1200" dirty="0" smtClean="0">
                <a:solidFill>
                  <a:schemeClr val="tx1"/>
                </a:solidFill>
                <a:effectLst/>
                <a:latin typeface="+mn-lt"/>
                <a:ea typeface="+mn-ea"/>
                <a:cs typeface="+mn-cs"/>
              </a:rPr>
              <a:t>worked in Kenya on a program evaluation of HIV/AIDS services.  Her interests include health disparities, health literacy and emergency preparedness for at-risk populations.</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Thank you for the introduction. I’m Dr. Alina Engelman and I’m happy to be at WPA today to talk about how</a:t>
            </a:r>
            <a:r>
              <a:rPr lang="en-US" sz="1200" kern="1200" baseline="0" dirty="0" smtClean="0">
                <a:solidFill>
                  <a:schemeClr val="tx1"/>
                </a:solidFill>
                <a:effectLst/>
                <a:latin typeface="+mn-lt"/>
                <a:ea typeface="+mn-ea"/>
                <a:cs typeface="+mn-cs"/>
              </a:rPr>
              <a:t> everybody in this room can play a role in making sure that research and practice are responsive to and include people with disabilities at every step of the research process. I speak not only from professional and research experience, but also personal experience. </a:t>
            </a:r>
            <a:r>
              <a:rPr lang="en-US" sz="1200" kern="1200" dirty="0" smtClean="0">
                <a:solidFill>
                  <a:schemeClr val="tx1"/>
                </a:solidFill>
                <a:effectLst/>
                <a:latin typeface="+mn-lt"/>
                <a:ea typeface="+mn-ea"/>
                <a:cs typeface="+mn-cs"/>
              </a:rPr>
              <a:t>I have a hearing loss and I hear differently, so if you need clarification at any point, please let me know. I have a sign language interpreter here to facilitate communication if needed. </a:t>
            </a:r>
          </a:p>
          <a:p>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I’ll be talking a bit about the multiple ways in which perspectives about disability have changed over time and its applications to your research process. I’m not so interested in telling you so about different disabilities in detail such as my deafness and my lived experience of that, although I’m happy to answer any questions about that. I’m more interested in sharing and discussing theoretical perspectives about disabilities and how it can better inform your research process.  </a:t>
            </a:r>
          </a:p>
          <a:p>
            <a:endParaRPr lang="en-US" sz="1200" kern="1200" baseline="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Image</a:t>
            </a:r>
            <a:r>
              <a:rPr lang="en-US" sz="1200" kern="1200" baseline="0" dirty="0" smtClean="0">
                <a:solidFill>
                  <a:schemeClr val="tx1"/>
                </a:solidFill>
                <a:effectLst/>
                <a:latin typeface="+mn-lt"/>
                <a:ea typeface="+mn-ea"/>
                <a:cs typeface="+mn-cs"/>
              </a:rPr>
              <a:t> from http://</a:t>
            </a:r>
            <a:r>
              <a:rPr lang="en-US" sz="1200" kern="1200" baseline="0" dirty="0" err="1" smtClean="0">
                <a:solidFill>
                  <a:schemeClr val="tx1"/>
                </a:solidFill>
                <a:effectLst/>
                <a:latin typeface="+mn-lt"/>
                <a:ea typeface="+mn-ea"/>
                <a:cs typeface="+mn-cs"/>
              </a:rPr>
              <a:t>whitecoatinvestor.com</a:t>
            </a:r>
            <a:r>
              <a:rPr lang="en-US" sz="1200" kern="1200" baseline="0" dirty="0" smtClean="0">
                <a:solidFill>
                  <a:schemeClr val="tx1"/>
                </a:solidFill>
                <a:effectLst/>
                <a:latin typeface="+mn-lt"/>
                <a:ea typeface="+mn-ea"/>
                <a:cs typeface="+mn-cs"/>
              </a:rPr>
              <a:t>/updates-in-the-disability-insurance-marketplace/</a:t>
            </a:r>
            <a:endParaRPr lang="en-US" sz="1200" kern="1200" dirty="0" smtClean="0">
              <a:solidFill>
                <a:schemeClr val="tx1"/>
              </a:solidFill>
              <a:effectLst/>
              <a:latin typeface="+mn-lt"/>
              <a:ea typeface="+mn-ea"/>
              <a:cs typeface="+mn-cs"/>
            </a:endParaRPr>
          </a:p>
          <a:p>
            <a:endParaRPr lang="en-US" sz="1200" kern="1200" baseline="0" dirty="0" smtClean="0">
              <a:solidFill>
                <a:schemeClr val="tx1"/>
              </a:solidFill>
              <a:effectLst/>
              <a:latin typeface="+mn-lt"/>
              <a:ea typeface="+mn-ea"/>
              <a:cs typeface="+mn-cs"/>
            </a:endParaRPr>
          </a:p>
          <a:p>
            <a:endParaRPr lang="en-US" sz="120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1858E6E-8C63-CF41-821F-E5CBD0056429}" type="slidenum">
              <a:rPr lang="en-US" smtClean="0"/>
              <a:t>1</a:t>
            </a:fld>
            <a:endParaRPr lang="en-US"/>
          </a:p>
        </p:txBody>
      </p:sp>
    </p:spTree>
    <p:extLst>
      <p:ext uri="{BB962C8B-B14F-4D97-AF65-F5344CB8AC3E}">
        <p14:creationId xmlns:p14="http://schemas.microsoft.com/office/powerpoint/2010/main" val="29253035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States although a person’s disability poses some limitations in an able-bodied society, oftentimes the surrounding society and environment are more limiting than the disability itself. - See more at: http://</a:t>
            </a:r>
            <a:r>
              <a:rPr lang="en-US" sz="1200" kern="1200" dirty="0" err="1" smtClean="0">
                <a:solidFill>
                  <a:schemeClr val="tx1"/>
                </a:solidFill>
                <a:effectLst/>
                <a:latin typeface="+mn-lt"/>
                <a:ea typeface="+mn-ea"/>
                <a:cs typeface="+mn-cs"/>
              </a:rPr>
              <a:t>www.disabled-world.com</a:t>
            </a:r>
            <a:r>
              <a:rPr lang="en-US" sz="1200" kern="1200" dirty="0" smtClean="0">
                <a:solidFill>
                  <a:schemeClr val="tx1"/>
                </a:solidFill>
                <a:effectLst/>
                <a:latin typeface="+mn-lt"/>
                <a:ea typeface="+mn-ea"/>
                <a:cs typeface="+mn-cs"/>
              </a:rPr>
              <a:t>/definitions/disability-models.php#sthash.2dhUByZ7.dpuf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t>Eg</a:t>
            </a:r>
            <a:r>
              <a:rPr lang="en-US" dirty="0" smtClean="0"/>
              <a:t> curb cuts, WEELCHAIR</a:t>
            </a:r>
            <a:r>
              <a:rPr lang="en-US" baseline="0" dirty="0" smtClean="0"/>
              <a:t> RAMPS, MARTHA’S VINEYARD</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social model shifts what is wrong from the individual to the attitudes and structures of society… states that disability is a result of the interaction between DA and social and physical environment (http://</a:t>
            </a:r>
            <a:r>
              <a:rPr lang="en-US" sz="1200" kern="1200" baseline="0" dirty="0" err="1" smtClean="0">
                <a:solidFill>
                  <a:schemeClr val="tx1"/>
                </a:solidFill>
                <a:effectLst/>
                <a:latin typeface="+mn-lt"/>
                <a:ea typeface="+mn-ea"/>
                <a:cs typeface="+mn-cs"/>
              </a:rPr>
              <a:t>slideplayer.com</a:t>
            </a:r>
            <a:r>
              <a:rPr lang="en-US" sz="1200" kern="1200" baseline="0" dirty="0" smtClean="0">
                <a:solidFill>
                  <a:schemeClr val="tx1"/>
                </a:solidFill>
                <a:effectLst/>
                <a:latin typeface="+mn-lt"/>
                <a:ea typeface="+mn-ea"/>
                <a:cs typeface="+mn-cs"/>
              </a:rPr>
              <a:t>/slide/777930/ Phil </a:t>
            </a:r>
            <a:r>
              <a:rPr lang="en-US" sz="1200" kern="1200" baseline="0" dirty="0" err="1" smtClean="0">
                <a:solidFill>
                  <a:schemeClr val="tx1"/>
                </a:solidFill>
                <a:effectLst/>
                <a:latin typeface="+mn-lt"/>
                <a:ea typeface="+mn-ea"/>
                <a:cs typeface="+mn-cs"/>
              </a:rPr>
              <a:t>Gravestock</a:t>
            </a:r>
            <a:r>
              <a:rPr lang="en-US" sz="1200" kern="1200" baseline="0" dirty="0" smtClean="0">
                <a:solidFill>
                  <a:schemeClr val="tx1"/>
                </a:solidFill>
                <a:effectLst/>
                <a:latin typeface="+mn-lt"/>
                <a:ea typeface="+mn-ea"/>
                <a:cs typeface="+mn-cs"/>
              </a:rPr>
              <a:t>, U of Gloucestershire)</a:t>
            </a:r>
            <a:endParaRPr lang="en-US" dirty="0" smtClean="0"/>
          </a:p>
          <a:p>
            <a:endParaRPr lang="en-US" dirty="0" smtClean="0"/>
          </a:p>
          <a:p>
            <a:r>
              <a:rPr lang="en-US" dirty="0" smtClean="0"/>
              <a:t>As </a:t>
            </a:r>
            <a:r>
              <a:rPr lang="en-US" dirty="0" err="1" smtClean="0"/>
              <a:t>Kudlick</a:t>
            </a:r>
            <a:r>
              <a:rPr lang="en-US" dirty="0" smtClean="0"/>
              <a:t> said, in</a:t>
            </a:r>
            <a:r>
              <a:rPr lang="en-US" baseline="0" dirty="0" smtClean="0"/>
              <a:t> “Why we need another other” this model springs from disability studies, an interdisciplinary field dating from the mid 1980’s that invites scholars to see disability not as an individual medical pathology…but rather as a key defining social category much like race, class and gender.” Disability takes for its subject matter not simply the variations that exist in human behavior, appearance, functioning, sensory acuity, and cognitive processing, but more crucially, the meaning we make of those variations (Simi Linton). This model approaches disability as a social category rather than an individual characteristic…</a:t>
            </a:r>
          </a:p>
          <a:p>
            <a:endParaRPr lang="en-US" baseline="0" dirty="0" smtClean="0"/>
          </a:p>
          <a:p>
            <a:endParaRPr lang="en-US" baseline="0" dirty="0" smtClean="0"/>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Independent Living Movement</a:t>
            </a:r>
          </a:p>
          <a:p>
            <a:endParaRPr lang="en-US" dirty="0"/>
          </a:p>
        </p:txBody>
      </p:sp>
      <p:sp>
        <p:nvSpPr>
          <p:cNvPr id="4" name="Slide Number Placeholder 3"/>
          <p:cNvSpPr>
            <a:spLocks noGrp="1"/>
          </p:cNvSpPr>
          <p:nvPr>
            <p:ph type="sldNum" sz="quarter" idx="10"/>
          </p:nvPr>
        </p:nvSpPr>
        <p:spPr/>
        <p:txBody>
          <a:bodyPr/>
          <a:lstStyle/>
          <a:p>
            <a:fld id="{11858E6E-8C63-CF41-821F-E5CBD0056429}" type="slidenum">
              <a:rPr lang="en-US" smtClean="0"/>
              <a:t>10</a:t>
            </a:fld>
            <a:endParaRPr lang="en-US"/>
          </a:p>
        </p:txBody>
      </p:sp>
    </p:spTree>
    <p:extLst>
      <p:ext uri="{BB962C8B-B14F-4D97-AF65-F5344CB8AC3E}">
        <p14:creationId xmlns:p14="http://schemas.microsoft.com/office/powerpoint/2010/main" val="35515437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social model is otherwise known</a:t>
            </a:r>
            <a:r>
              <a:rPr lang="en-US" baseline="0" dirty="0" smtClean="0"/>
              <a:t> as the minority model.</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Disability Rights Movement in the 1960s –inspired by the civil rights and women’s liberation movement in some ways the experience that people</a:t>
            </a:r>
            <a:r>
              <a:rPr lang="en-US" baseline="0" dirty="0" smtClean="0"/>
              <a:t> with disabilities face in our society can be comparable to that of the experience of people of color, other oppressed groups, and linguistic minorities.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Much</a:t>
            </a:r>
            <a:r>
              <a:rPr lang="en-US" sz="1200" kern="1200" baseline="0" dirty="0" smtClean="0">
                <a:solidFill>
                  <a:schemeClr val="tx1"/>
                </a:solidFill>
                <a:effectLst/>
                <a:latin typeface="+mn-lt"/>
                <a:ea typeface="+mn-ea"/>
                <a:cs typeface="+mn-cs"/>
              </a:rPr>
              <a:t> like the discrimination faced by virtue of ones race, gender or </a:t>
            </a:r>
            <a:r>
              <a:rPr lang="en-US" sz="1200" kern="1200" baseline="0" dirty="0" err="1" smtClean="0">
                <a:solidFill>
                  <a:schemeClr val="tx1"/>
                </a:solidFill>
                <a:effectLst/>
                <a:latin typeface="+mn-lt"/>
                <a:ea typeface="+mn-ea"/>
                <a:cs typeface="+mn-cs"/>
              </a:rPr>
              <a:t>socieoeconomic</a:t>
            </a:r>
            <a:r>
              <a:rPr lang="en-US" sz="1200" kern="1200" baseline="0" dirty="0" smtClean="0">
                <a:solidFill>
                  <a:schemeClr val="tx1"/>
                </a:solidFill>
                <a:effectLst/>
                <a:latin typeface="+mn-lt"/>
                <a:ea typeface="+mn-ea"/>
                <a:cs typeface="+mn-cs"/>
              </a:rPr>
              <a:t> status, people with disabilities face prejudice</a:t>
            </a:r>
          </a:p>
          <a:p>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Only distinction here is that often if you are of color you are born into a family that has the same experience and the same is not necessarily true of disability. </a:t>
            </a:r>
          </a:p>
          <a:p>
            <a:endParaRPr lang="en-US" sz="1200" kern="1200" baseline="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Oppressed Minority (Political) Version people with disabilities as sensory, attitudinal, cognitive, and </a:t>
            </a:r>
            <a:r>
              <a:rPr lang="en-US" sz="1200" kern="1200" dirty="0" err="1" smtClean="0">
                <a:solidFill>
                  <a:schemeClr val="tx1"/>
                </a:solidFill>
                <a:effectLst/>
                <a:latin typeface="+mn-lt"/>
                <a:ea typeface="+mn-ea"/>
                <a:cs typeface="+mn-cs"/>
              </a:rPr>
              <a:t>economir</a:t>
            </a:r>
            <a:r>
              <a:rPr lang="en-US" sz="1200" kern="1200" dirty="0" smtClean="0">
                <a:solidFill>
                  <a:schemeClr val="tx1"/>
                </a:solidFill>
                <a:effectLst/>
                <a:latin typeface="+mn-lt"/>
                <a:ea typeface="+mn-ea"/>
                <a:cs typeface="+mn-cs"/>
              </a:rPr>
              <a:t> barriers. </a:t>
            </a:r>
            <a:r>
              <a:rPr lang="en-US" sz="1200" kern="1200" dirty="0" err="1" smtClean="0">
                <a:solidFill>
                  <a:schemeClr val="tx1"/>
                </a:solidFill>
                <a:effectLst/>
                <a:latin typeface="+mn-lt"/>
                <a:ea typeface="+mn-ea"/>
                <a:cs typeface="+mn-cs"/>
              </a:rPr>
              <a:t>Thpv</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arp</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rpated</a:t>
            </a:r>
            <a:r>
              <a:rPr lang="en-US" sz="1200" kern="1200" dirty="0" smtClean="0">
                <a:solidFill>
                  <a:schemeClr val="tx1"/>
                </a:solidFill>
                <a:effectLst/>
                <a:latin typeface="+mn-lt"/>
                <a:ea typeface="+mn-ea"/>
                <a:cs typeface="+mn-cs"/>
              </a:rPr>
              <a:t> ?? as sensory, attitudinal, cognitive, and economic barriers. </a:t>
            </a:r>
            <a:r>
              <a:rPr lang="en-US" sz="1200" kern="1200" dirty="0" err="1"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Definition of a minority group (Vander </a:t>
            </a:r>
            <a:r>
              <a:rPr lang="en-US" sz="1200" kern="1200" dirty="0" err="1" smtClean="0">
                <a:solidFill>
                  <a:schemeClr val="tx1"/>
                </a:solidFill>
                <a:effectLst/>
                <a:latin typeface="+mn-lt"/>
                <a:ea typeface="+mn-ea"/>
                <a:cs typeface="+mn-cs"/>
              </a:rPr>
              <a:t>Zanden</a:t>
            </a:r>
            <a:r>
              <a:rPr lang="en-US" sz="1200" kern="1200" dirty="0" smtClean="0">
                <a:solidFill>
                  <a:schemeClr val="tx1"/>
                </a:solidFill>
                <a:effectLst/>
                <a:latin typeface="+mn-lt"/>
                <a:ea typeface="+mn-ea"/>
                <a:cs typeface="+mn-cs"/>
              </a:rPr>
              <a:t>, 1972), Barnes</a:t>
            </a:r>
            <a:r>
              <a:rPr lang="en-US" sz="1200" kern="1200" baseline="0" dirty="0" smtClean="0">
                <a:solidFill>
                  <a:schemeClr val="tx1"/>
                </a:solidFill>
                <a:effectLst/>
                <a:latin typeface="+mn-lt"/>
                <a:ea typeface="+mn-ea"/>
                <a:cs typeface="+mn-cs"/>
              </a:rPr>
              <a:t> 2002??</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1858E6E-8C63-CF41-821F-E5CBD0056429}" type="slidenum">
              <a:rPr lang="en-US" smtClean="0"/>
              <a:t>11</a:t>
            </a:fld>
            <a:endParaRPr lang="en-US"/>
          </a:p>
        </p:txBody>
      </p:sp>
    </p:spTree>
    <p:extLst>
      <p:ext uri="{BB962C8B-B14F-4D97-AF65-F5344CB8AC3E}">
        <p14:creationId xmlns:p14="http://schemas.microsoft.com/office/powerpoint/2010/main" val="412263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cultural model recognizes that social responses to disability is culturally bound. For example, during the Sandinista revolution of 1979, guerilla fighters who became disabled as a result of the revolution were seen as heroes. In this context, people with disabilities were elevated in a way they might not in another social, political context. </a:t>
            </a:r>
          </a:p>
          <a:p>
            <a:endParaRPr lang="en-US" baseline="0" dirty="0" smtClean="0"/>
          </a:p>
          <a:p>
            <a:r>
              <a:rPr lang="en-US" dirty="0" smtClean="0"/>
              <a:t>Nicaragua-seen as heroes of the revolution. </a:t>
            </a:r>
          </a:p>
          <a:p>
            <a:endParaRPr lang="en-US" dirty="0" smtClean="0"/>
          </a:p>
          <a:p>
            <a:r>
              <a:rPr lang="en-US" dirty="0" smtClean="0"/>
              <a:t>AUTISM http://</a:t>
            </a:r>
            <a:r>
              <a:rPr lang="en-US" dirty="0" err="1" smtClean="0"/>
              <a:t>www.newsweek.com</a:t>
            </a:r>
            <a:r>
              <a:rPr lang="en-US" dirty="0" smtClean="0"/>
              <a:t>/2015/02/27/one-activists-search-cure-his-autism-drawing-violent-backlash-306998.html</a:t>
            </a:r>
          </a:p>
          <a:p>
            <a:endParaRPr lang="en-US" dirty="0" smtClean="0"/>
          </a:p>
          <a:p>
            <a:r>
              <a:rPr lang="en-US" dirty="0" err="1" smtClean="0"/>
              <a:t>Friedner</a:t>
            </a:r>
            <a:r>
              <a:rPr lang="en-US" dirty="0" smtClean="0"/>
              <a:t>,</a:t>
            </a:r>
            <a:r>
              <a:rPr lang="en-US" baseline="0" dirty="0" smtClean="0"/>
              <a:t> Michelle</a:t>
            </a:r>
            <a:endParaRPr lang="en-US" dirty="0"/>
          </a:p>
        </p:txBody>
      </p:sp>
      <p:sp>
        <p:nvSpPr>
          <p:cNvPr id="4" name="Slide Number Placeholder 3"/>
          <p:cNvSpPr>
            <a:spLocks noGrp="1"/>
          </p:cNvSpPr>
          <p:nvPr>
            <p:ph type="sldNum" sz="quarter" idx="10"/>
          </p:nvPr>
        </p:nvSpPr>
        <p:spPr/>
        <p:txBody>
          <a:bodyPr/>
          <a:lstStyle/>
          <a:p>
            <a:fld id="{11858E6E-8C63-CF41-821F-E5CBD0056429}" type="slidenum">
              <a:rPr lang="en-US" smtClean="0"/>
              <a:t>12</a:t>
            </a:fld>
            <a:endParaRPr lang="en-US"/>
          </a:p>
        </p:txBody>
      </p:sp>
    </p:spTree>
    <p:extLst>
      <p:ext uri="{BB962C8B-B14F-4D97-AF65-F5344CB8AC3E}">
        <p14:creationId xmlns:p14="http://schemas.microsoft.com/office/powerpoint/2010/main" val="36009539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Depicts disabled people as victims of circumstance who are deserving of pity. - See more at: http://</a:t>
            </a:r>
            <a:r>
              <a:rPr lang="en-US" sz="1200" kern="1200" dirty="0" err="1" smtClean="0">
                <a:solidFill>
                  <a:schemeClr val="tx1"/>
                </a:solidFill>
                <a:effectLst/>
                <a:latin typeface="+mn-lt"/>
                <a:ea typeface="+mn-ea"/>
                <a:cs typeface="+mn-cs"/>
              </a:rPr>
              <a:t>www.disabled-world.com</a:t>
            </a:r>
            <a:r>
              <a:rPr lang="en-US" sz="1200" kern="1200" dirty="0" smtClean="0">
                <a:solidFill>
                  <a:schemeClr val="tx1"/>
                </a:solidFill>
                <a:effectLst/>
                <a:latin typeface="+mn-lt"/>
                <a:ea typeface="+mn-ea"/>
                <a:cs typeface="+mn-cs"/>
              </a:rPr>
              <a:t>/definitions/disability-models.php#sthash.2dhUByZ7.dpuf</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dirty="0" smtClean="0"/>
              <a:t>Charles Dickens – Tiny Tim (extreme example,</a:t>
            </a:r>
            <a:r>
              <a:rPr lang="en-US" baseline="0" dirty="0" smtClean="0"/>
              <a:t> there are many shades of gray)</a:t>
            </a:r>
            <a:endParaRPr lang="en-US" dirty="0" smtClean="0"/>
          </a:p>
          <a:p>
            <a:r>
              <a:rPr lang="en-US" dirty="0" smtClean="0"/>
              <a:t>Counterexample: Sandinista Revolution in Nicaragua, 1980s</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http://</a:t>
            </a:r>
            <a:r>
              <a:rPr lang="en-US" sz="1200" kern="1200" dirty="0" err="1" smtClean="0">
                <a:solidFill>
                  <a:schemeClr val="tx1"/>
                </a:solidFill>
                <a:effectLst/>
                <a:latin typeface="+mn-lt"/>
                <a:ea typeface="+mn-ea"/>
                <a:cs typeface="+mn-cs"/>
              </a:rPr>
              <a:t>www.disabled-world.com</a:t>
            </a:r>
            <a:r>
              <a:rPr lang="en-US" sz="1200" kern="1200" dirty="0" smtClean="0">
                <a:solidFill>
                  <a:schemeClr val="tx1"/>
                </a:solidFill>
                <a:effectLst/>
                <a:latin typeface="+mn-lt"/>
                <a:ea typeface="+mn-ea"/>
                <a:cs typeface="+mn-cs"/>
              </a:rPr>
              <a:t>/definitions/disability-</a:t>
            </a:r>
            <a:r>
              <a:rPr lang="en-US" sz="1200" kern="1200" dirty="0" err="1" smtClean="0">
                <a:solidFill>
                  <a:schemeClr val="tx1"/>
                </a:solidFill>
                <a:effectLst/>
                <a:latin typeface="+mn-lt"/>
                <a:ea typeface="+mn-ea"/>
                <a:cs typeface="+mn-cs"/>
              </a:rPr>
              <a:t>models.php</a:t>
            </a: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Gary May -- The Postmodern (Post-Structuralism, Humanist, Experiential, Existential) Version </a:t>
            </a:r>
          </a:p>
          <a:p>
            <a:endParaRPr lang="en-US" dirty="0"/>
          </a:p>
        </p:txBody>
      </p:sp>
      <p:sp>
        <p:nvSpPr>
          <p:cNvPr id="4" name="Slide Number Placeholder 3"/>
          <p:cNvSpPr>
            <a:spLocks noGrp="1"/>
          </p:cNvSpPr>
          <p:nvPr>
            <p:ph type="sldNum" sz="quarter" idx="10"/>
          </p:nvPr>
        </p:nvSpPr>
        <p:spPr/>
        <p:txBody>
          <a:bodyPr/>
          <a:lstStyle/>
          <a:p>
            <a:fld id="{11858E6E-8C63-CF41-821F-E5CBD0056429}" type="slidenum">
              <a:rPr lang="en-US" smtClean="0"/>
              <a:t>13</a:t>
            </a:fld>
            <a:endParaRPr lang="en-US"/>
          </a:p>
        </p:txBody>
      </p:sp>
    </p:spTree>
    <p:extLst>
      <p:ext uri="{BB962C8B-B14F-4D97-AF65-F5344CB8AC3E}">
        <p14:creationId xmlns:p14="http://schemas.microsoft.com/office/powerpoint/2010/main" val="36744228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EG HEARING AIDS VS CI</a:t>
            </a:r>
          </a:p>
          <a:p>
            <a:r>
              <a:rPr lang="en-US" sz="1200" kern="1200" dirty="0" smtClean="0">
                <a:solidFill>
                  <a:schemeClr val="tx1"/>
                </a:solidFill>
                <a:effectLst/>
                <a:latin typeface="+mn-lt"/>
                <a:ea typeface="+mn-ea"/>
                <a:cs typeface="+mn-cs"/>
              </a:rPr>
              <a:t>On the other hand, the independent living model </a:t>
            </a:r>
          </a:p>
          <a:p>
            <a:r>
              <a:rPr lang="en-US" sz="1200" kern="1200" dirty="0" smtClean="0">
                <a:solidFill>
                  <a:schemeClr val="tx1"/>
                </a:solidFill>
                <a:effectLst/>
                <a:latin typeface="+mn-lt"/>
                <a:ea typeface="+mn-ea"/>
                <a:cs typeface="+mn-cs"/>
              </a:rPr>
              <a:t>Sees the person with a disability as a responsible decision maker</a:t>
            </a:r>
            <a:r>
              <a:rPr lang="en-US" sz="1200" kern="1200" baseline="0" dirty="0" smtClean="0">
                <a:solidFill>
                  <a:schemeClr val="tx1"/>
                </a:solidFill>
                <a:effectLst/>
                <a:latin typeface="+mn-lt"/>
                <a:ea typeface="+mn-ea"/>
                <a:cs typeface="+mn-cs"/>
              </a:rPr>
              <a:t> with a fu</a:t>
            </a:r>
            <a:r>
              <a:rPr lang="en-US" sz="1200" kern="1200" dirty="0" smtClean="0">
                <a:solidFill>
                  <a:schemeClr val="tx1"/>
                </a:solidFill>
                <a:effectLst/>
                <a:latin typeface="+mn-lt"/>
                <a:ea typeface="+mn-ea"/>
                <a:cs typeface="+mn-cs"/>
              </a:rPr>
              <a:t>ndamental right to choose.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Allows for the person with a disability and his/her family to decide the course of their treatment and what services they wish to benefit from.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See more at: http://</a:t>
            </a:r>
            <a:r>
              <a:rPr lang="en-US" sz="1200" kern="1200" dirty="0" err="1" smtClean="0">
                <a:solidFill>
                  <a:schemeClr val="tx1"/>
                </a:solidFill>
                <a:effectLst/>
                <a:latin typeface="+mn-lt"/>
                <a:ea typeface="+mn-ea"/>
                <a:cs typeface="+mn-cs"/>
              </a:rPr>
              <a:t>www.disabled-world.com</a:t>
            </a:r>
            <a:r>
              <a:rPr lang="en-US" sz="1200" kern="1200" dirty="0" smtClean="0">
                <a:solidFill>
                  <a:schemeClr val="tx1"/>
                </a:solidFill>
                <a:effectLst/>
                <a:latin typeface="+mn-lt"/>
                <a:ea typeface="+mn-ea"/>
                <a:cs typeface="+mn-cs"/>
              </a:rPr>
              <a:t>/definitions/disability-models.php#sthash.2dhUByZ7.dpuf</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Gary May - The Independent Living Version </a:t>
            </a: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As controlling attitudes on architectural, sensory, cognitive, and solution to self-advocacy, system advocacy, elimination of barriers, and outcomes chosen by the person with a disability. As Morris (1991) states, “Nothing about me without me. </a:t>
            </a:r>
          </a:p>
          <a:p>
            <a:r>
              <a:rPr lang="en-US" sz="1200" kern="1200" dirty="0" smtClean="0">
                <a:solidFill>
                  <a:schemeClr val="tx1"/>
                </a:solidFill>
                <a:effectLst/>
                <a:latin typeface="+mn-lt"/>
                <a:ea typeface="+mn-ea"/>
                <a:cs typeface="+mn-cs"/>
              </a:rPr>
              <a:t>for equal rights, equal opportunities determination. It does not mean that people with disabilities want to live in isolation determination. </a:t>
            </a:r>
          </a:p>
          <a:p>
            <a:endParaRPr lang="en-US" dirty="0"/>
          </a:p>
        </p:txBody>
      </p:sp>
      <p:sp>
        <p:nvSpPr>
          <p:cNvPr id="4" name="Slide Number Placeholder 3"/>
          <p:cNvSpPr>
            <a:spLocks noGrp="1"/>
          </p:cNvSpPr>
          <p:nvPr>
            <p:ph type="sldNum" sz="quarter" idx="10"/>
          </p:nvPr>
        </p:nvSpPr>
        <p:spPr/>
        <p:txBody>
          <a:bodyPr/>
          <a:lstStyle/>
          <a:p>
            <a:fld id="{11858E6E-8C63-CF41-821F-E5CBD0056429}" type="slidenum">
              <a:rPr lang="en-US" smtClean="0"/>
              <a:t>14</a:t>
            </a:fld>
            <a:endParaRPr lang="en-US"/>
          </a:p>
        </p:txBody>
      </p:sp>
    </p:spTree>
    <p:extLst>
      <p:ext uri="{BB962C8B-B14F-4D97-AF65-F5344CB8AC3E}">
        <p14:creationId xmlns:p14="http://schemas.microsoft.com/office/powerpoint/2010/main" val="21892691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Also the Empowerment based model sees disability not a tragedy or dependency</a:t>
            </a:r>
            <a:r>
              <a:rPr lang="en-US" sz="1200" kern="1200" baseline="0" dirty="0" smtClean="0">
                <a:solidFill>
                  <a:schemeClr val="tx1"/>
                </a:solidFill>
                <a:effectLst/>
                <a:latin typeface="+mn-lt"/>
                <a:ea typeface="+mn-ea"/>
                <a:cs typeface="+mn-cs"/>
              </a:rPr>
              <a:t> but a </a:t>
            </a:r>
            <a:r>
              <a:rPr lang="en-US" sz="1200" kern="1200" baseline="0" dirty="0" err="1" smtClean="0">
                <a:solidFill>
                  <a:schemeClr val="tx1"/>
                </a:solidFill>
                <a:effectLst/>
                <a:latin typeface="+mn-lt"/>
                <a:ea typeface="+mn-ea"/>
                <a:cs typeface="+mn-cs"/>
              </a:rPr>
              <a:t>natrual</a:t>
            </a:r>
            <a:r>
              <a:rPr lang="en-US" sz="1200" kern="1200" baseline="0" dirty="0" smtClean="0">
                <a:solidFill>
                  <a:schemeClr val="tx1"/>
                </a:solidFill>
                <a:effectLst/>
                <a:latin typeface="+mn-lt"/>
                <a:ea typeface="+mn-ea"/>
                <a:cs typeface="+mn-cs"/>
              </a:rPr>
              <a:t> part of everyone’s life.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Gary May-</a:t>
            </a:r>
          </a:p>
          <a:p>
            <a:r>
              <a:rPr lang="en-US" sz="1200" kern="1200" dirty="0" smtClean="0">
                <a:solidFill>
                  <a:schemeClr val="tx1"/>
                </a:solidFill>
                <a:effectLst/>
                <a:latin typeface="+mn-lt"/>
                <a:ea typeface="+mn-ea"/>
                <a:cs typeface="+mn-cs"/>
              </a:rPr>
              <a:t>(1)not a tragedy; </a:t>
            </a:r>
          </a:p>
          <a:p>
            <a:r>
              <a:rPr lang="en-US" sz="1200" kern="1200" dirty="0" smtClean="0">
                <a:solidFill>
                  <a:schemeClr val="tx1"/>
                </a:solidFill>
                <a:effectLst/>
                <a:latin typeface="+mn-lt"/>
                <a:ea typeface="+mn-ea"/>
                <a:cs typeface="+mn-cs"/>
              </a:rPr>
              <a:t>(2)dependency</a:t>
            </a:r>
          </a:p>
          <a:p>
            <a:r>
              <a:rPr lang="en-US" sz="1200" kern="1200" dirty="0" smtClean="0">
                <a:solidFill>
                  <a:schemeClr val="tx1"/>
                </a:solidFill>
                <a:effectLst/>
                <a:latin typeface="+mn-lt"/>
                <a:ea typeface="+mn-ea"/>
                <a:cs typeface="+mn-cs"/>
              </a:rPr>
              <a:t>(3) A loss of potential, productivity, social contribution, value, capability. </a:t>
            </a:r>
          </a:p>
          <a:p>
            <a:r>
              <a:rPr lang="en-US" sz="1200" kern="1200" dirty="0" smtClean="0">
                <a:solidFill>
                  <a:schemeClr val="tx1"/>
                </a:solidFill>
                <a:effectLst/>
                <a:latin typeface="+mn-lt"/>
                <a:ea typeface="+mn-ea"/>
                <a:cs typeface="+mn-cs"/>
              </a:rPr>
              <a:t>Disability is a natural part of life, </a:t>
            </a:r>
            <a:r>
              <a:rPr lang="en-US" sz="1200" kern="1200" dirty="0" err="1" smtClean="0">
                <a:solidFill>
                  <a:schemeClr val="tx1"/>
                </a:solidFill>
                <a:effectLst/>
                <a:latin typeface="+mn-lt"/>
                <a:ea typeface="+mn-ea"/>
                <a:cs typeface="+mn-cs"/>
              </a:rPr>
              <a:t>ev</a:t>
            </a:r>
            <a:r>
              <a:rPr lang="en-US" sz="1200" kern="1200" dirty="0" smtClean="0">
                <a:solidFill>
                  <a:schemeClr val="tx1"/>
                </a:solidFill>
                <a:effectLst/>
                <a:latin typeface="+mn-lt"/>
                <a:ea typeface="+mn-ea"/>
                <a:cs typeface="+mn-cs"/>
              </a:rPr>
              <a:t> everyone’s life; a: </a:t>
            </a:r>
          </a:p>
          <a:p>
            <a:r>
              <a:rPr lang="en-US" sz="1200" kern="1200" dirty="0" smtClean="0">
                <a:solidFill>
                  <a:schemeClr val="tx1"/>
                </a:solidFill>
                <a:effectLst/>
                <a:latin typeface="+mn-lt"/>
                <a:ea typeface="+mn-ea"/>
                <a:cs typeface="+mn-cs"/>
              </a:rPr>
              <a:t>Is much variation between people with disabilities as between people in general. </a:t>
            </a:r>
          </a:p>
          <a:p>
            <a:r>
              <a:rPr lang="en-US" sz="1200" kern="1200" dirty="0" smtClean="0">
                <a:solidFill>
                  <a:schemeClr val="tx1"/>
                </a:solidFill>
                <a:effectLst/>
                <a:latin typeface="+mn-lt"/>
                <a:ea typeface="+mn-ea"/>
                <a:cs typeface="+mn-cs"/>
              </a:rPr>
              <a:t>Grief, guilt, and bitterness.</a:t>
            </a:r>
          </a:p>
          <a:p>
            <a:r>
              <a:rPr lang="en-US" sz="1200" kern="1200" dirty="0" smtClean="0">
                <a:solidFill>
                  <a:schemeClr val="tx1"/>
                </a:solidFill>
                <a:effectLst/>
                <a:latin typeface="+mn-lt"/>
                <a:ea typeface="+mn-ea"/>
                <a:cs typeface="+mn-cs"/>
              </a:rPr>
              <a:t>not courageous, noble, and brave any more than any one else. </a:t>
            </a:r>
          </a:p>
          <a:p>
            <a:endParaRPr lang="en-US" dirty="0"/>
          </a:p>
        </p:txBody>
      </p:sp>
      <p:sp>
        <p:nvSpPr>
          <p:cNvPr id="4" name="Slide Number Placeholder 3"/>
          <p:cNvSpPr>
            <a:spLocks noGrp="1"/>
          </p:cNvSpPr>
          <p:nvPr>
            <p:ph type="sldNum" sz="quarter" idx="10"/>
          </p:nvPr>
        </p:nvSpPr>
        <p:spPr/>
        <p:txBody>
          <a:bodyPr/>
          <a:lstStyle/>
          <a:p>
            <a:fld id="{11858E6E-8C63-CF41-821F-E5CBD0056429}" type="slidenum">
              <a:rPr lang="en-US" smtClean="0"/>
              <a:t>15</a:t>
            </a:fld>
            <a:endParaRPr lang="en-US"/>
          </a:p>
        </p:txBody>
      </p:sp>
    </p:spTree>
    <p:extLst>
      <p:ext uri="{BB962C8B-B14F-4D97-AF65-F5344CB8AC3E}">
        <p14:creationId xmlns:p14="http://schemas.microsoft.com/office/powerpoint/2010/main" val="9099056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I’m going to talk about how the LAND</a:t>
            </a:r>
            <a:r>
              <a:rPr lang="en-US" baseline="0" dirty="0" smtClean="0"/>
              <a:t> projects moved away from the medical model and took more social cultural model to disability. The LAND team worked closely with a colleague, professor, and researcher with a disability to make sure that the survey instruments were culturally aware. I remember going over closely with the research team to make sure that certain terms were used that were more appropriate, for example. Also, they work closely with the accessibility office to make sure that the instruments were sound. </a:t>
            </a:r>
          </a:p>
          <a:p>
            <a:endParaRPr lang="en-US" baseline="0" dirty="0" smtClean="0"/>
          </a:p>
          <a:p>
            <a:r>
              <a:rPr lang="en-US" baseline="0" dirty="0" smtClean="0"/>
              <a:t>In this sense they took a more empowerment based model with disability that really is the way forward in order to conduct effective research.</a:t>
            </a:r>
            <a:endParaRPr lang="en-US" dirty="0"/>
          </a:p>
        </p:txBody>
      </p:sp>
      <p:sp>
        <p:nvSpPr>
          <p:cNvPr id="4" name="Slide Number Placeholder 3"/>
          <p:cNvSpPr>
            <a:spLocks noGrp="1"/>
          </p:cNvSpPr>
          <p:nvPr>
            <p:ph type="sldNum" sz="quarter" idx="10"/>
          </p:nvPr>
        </p:nvSpPr>
        <p:spPr/>
        <p:txBody>
          <a:bodyPr/>
          <a:lstStyle/>
          <a:p>
            <a:fld id="{11858E6E-8C63-CF41-821F-E5CBD0056429}" type="slidenum">
              <a:rPr lang="en-US" smtClean="0"/>
              <a:t>16</a:t>
            </a:fld>
            <a:endParaRPr lang="en-US"/>
          </a:p>
        </p:txBody>
      </p:sp>
    </p:spTree>
    <p:extLst>
      <p:ext uri="{BB962C8B-B14F-4D97-AF65-F5344CB8AC3E}">
        <p14:creationId xmlns:p14="http://schemas.microsoft.com/office/powerpoint/2010/main" val="28792991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emancipatory research model believes outcomes must be relevant to the lives of people with disabilities;</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+++Research based on the disability paradigm must include people with disabilities; a Stone and Priestley (1996) and Kitchen (2000) point out that many persons with disabilities view disability research as occurring within an oppressive theoretical supported by social oppression. The emancipatory research model believes outcomes must be relevant to the lives of people with disabilities;</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Gary May: Ending</a:t>
            </a:r>
            <a:r>
              <a:rPr lang="en-US" sz="1200" kern="1200" baseline="0" dirty="0" smtClean="0">
                <a:solidFill>
                  <a:schemeClr val="tx1"/>
                </a:solidFill>
                <a:effectLst/>
                <a:latin typeface="+mn-lt"/>
                <a:ea typeface="+mn-ea"/>
                <a:cs typeface="+mn-cs"/>
              </a:rPr>
              <a:t> Disability Discrimination</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We collect data before we ask questions. We ask questions without thinking if there are alternative questions to ask.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 considerable amount of disability related research is plainly oppressive. The World Bank uses Disability Adjusted Life Years (DALYs), which view </a:t>
            </a:r>
            <a:r>
              <a:rPr lang="en-US" sz="1200" kern="1200" dirty="0" err="1" smtClean="0">
                <a:solidFill>
                  <a:schemeClr val="tx1"/>
                </a:solidFill>
                <a:effectLst/>
                <a:latin typeface="+mn-lt"/>
                <a:ea typeface="+mn-ea"/>
                <a:cs typeface="+mn-cs"/>
              </a:rPr>
              <a:t>disabil</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ity</a:t>
            </a:r>
            <a:r>
              <a:rPr lang="en-US" sz="1200" kern="1200" dirty="0" smtClean="0">
                <a:solidFill>
                  <a:schemeClr val="tx1"/>
                </a:solidFill>
                <a:effectLst/>
                <a:latin typeface="+mn-lt"/>
                <a:ea typeface="+mn-ea"/>
                <a:cs typeface="+mn-cs"/>
              </a:rPr>
              <a:t> and people with disabilities as burdens (Murray &amp; Lopez, 1996a, 1996b; World Bank, 1995). The irony of the DALYs is that they cannot stand up to methodology- </a:t>
            </a:r>
            <a:r>
              <a:rPr lang="en-US" sz="1200" kern="1200" dirty="0" err="1" smtClean="0">
                <a:solidFill>
                  <a:schemeClr val="tx1"/>
                </a:solidFill>
                <a:effectLst/>
                <a:latin typeface="+mn-lt"/>
                <a:ea typeface="+mn-ea"/>
                <a:cs typeface="+mn-cs"/>
              </a:rPr>
              <a:t>ical</a:t>
            </a:r>
            <a:r>
              <a:rPr lang="en-US" sz="1200" kern="1200" dirty="0" smtClean="0">
                <a:solidFill>
                  <a:schemeClr val="tx1"/>
                </a:solidFill>
                <a:effectLst/>
                <a:latin typeface="+mn-lt"/>
                <a:ea typeface="+mn-ea"/>
                <a:cs typeface="+mn-cs"/>
              </a:rPr>
              <a:t> criticism (</a:t>
            </a:r>
            <a:r>
              <a:rPr lang="en-US" sz="1200" kern="1200" dirty="0" err="1" smtClean="0">
                <a:solidFill>
                  <a:schemeClr val="tx1"/>
                </a:solidFill>
                <a:effectLst/>
                <a:latin typeface="+mn-lt"/>
                <a:ea typeface="+mn-ea"/>
                <a:cs typeface="+mn-cs"/>
              </a:rPr>
              <a:t>Groce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Chamie</a:t>
            </a:r>
            <a:r>
              <a:rPr lang="en-US" sz="1200" kern="1200" dirty="0" smtClean="0">
                <a:solidFill>
                  <a:schemeClr val="tx1"/>
                </a:solidFill>
                <a:effectLst/>
                <a:latin typeface="+mn-lt"/>
                <a:ea typeface="+mn-ea"/>
                <a:cs typeface="+mn-cs"/>
              </a:rPr>
              <a:t>, &amp; Me, 1999.) The The DALYs </a:t>
            </a:r>
            <a:r>
              <a:rPr lang="en-US" sz="1200" kern="1200" dirty="0" err="1" smtClean="0">
                <a:solidFill>
                  <a:schemeClr val="tx1"/>
                </a:solidFill>
                <a:effectLst/>
                <a:latin typeface="+mn-lt"/>
                <a:ea typeface="+mn-ea"/>
                <a:cs typeface="+mn-cs"/>
              </a:rPr>
              <a:t>ai</a:t>
            </a:r>
            <a:r>
              <a:rPr lang="en-US" sz="1200" kern="1200" dirty="0" smtClean="0">
                <a:solidFill>
                  <a:schemeClr val="tx1"/>
                </a:solidFill>
                <a:effectLst/>
                <a:latin typeface="+mn-lt"/>
                <a:ea typeface="+mn-ea"/>
                <a:cs typeface="+mn-cs"/>
              </a:rPr>
              <a:t> contribute to the marginalization of people with disabilities, justify their segregation, Both of them further the personal tragedy view of disability.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ENDING DISABTLTTY DISCRIMINATION Strategies for Social Workers GARY E. MAY MARTHA B.R A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PEARSON New York![1] I </a:t>
            </a:r>
          </a:p>
          <a:p>
            <a:r>
              <a:rPr lang="en-US" sz="1200" kern="1200" dirty="0" smtClean="0">
                <a:solidFill>
                  <a:schemeClr val="tx1"/>
                </a:solidFill>
                <a:effectLst/>
                <a:latin typeface="+mn-lt"/>
                <a:ea typeface="+mn-ea"/>
                <a:cs typeface="+mn-cs"/>
              </a:rPr>
              <a:t>40 : IMPLICATIONS OF THE DISABILITY PARADIGM </a:t>
            </a:r>
          </a:p>
          <a:p>
            <a:r>
              <a:rPr lang="en-US" sz="1200" kern="1200" dirty="0" smtClean="0">
                <a:solidFill>
                  <a:schemeClr val="tx1"/>
                </a:solidFill>
                <a:effectLst/>
                <a:latin typeface="+mn-lt"/>
                <a:ea typeface="+mn-ea"/>
                <a:cs typeface="+mn-cs"/>
              </a:rPr>
              <a:t>Research based on the disability paradigm must include people with disabilities; a Stone and Priestley (1996) and Kitchen (2000) point out that many persons with disabilities view disability research as occurring within an oppressive </a:t>
            </a:r>
            <a:r>
              <a:rPr lang="en-US" sz="1200" kern="1200" dirty="0" err="1" smtClean="0">
                <a:solidFill>
                  <a:schemeClr val="tx1"/>
                </a:solidFill>
                <a:effectLst/>
                <a:latin typeface="+mn-lt"/>
                <a:ea typeface="+mn-ea"/>
                <a:cs typeface="+mn-cs"/>
              </a:rPr>
              <a:t>theo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retical</a:t>
            </a:r>
            <a:r>
              <a:rPr lang="en-US" sz="1200" kern="1200" dirty="0" smtClean="0">
                <a:solidFill>
                  <a:schemeClr val="tx1"/>
                </a:solidFill>
                <a:effectLst/>
                <a:latin typeface="+mn-lt"/>
                <a:ea typeface="+mn-ea"/>
                <a:cs typeface="+mn-cs"/>
              </a:rPr>
              <a:t> paradigm sup n supported by social oppression. </a:t>
            </a:r>
            <a:r>
              <a:rPr lang="en-US" sz="1200" kern="1200" dirty="0" err="1"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emancipator research model to be outcomes must be relevant to the lives of people with </a:t>
            </a:r>
            <a:r>
              <a:rPr lang="en-US" sz="1200" kern="1200" dirty="0" err="1" smtClean="0">
                <a:solidFill>
                  <a:schemeClr val="tx1"/>
                </a:solidFill>
                <a:effectLst/>
                <a:latin typeface="+mn-lt"/>
                <a:ea typeface="+mn-ea"/>
                <a:cs typeface="+mn-cs"/>
              </a:rPr>
              <a:t>disabil</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ities</a:t>
            </a:r>
            <a:r>
              <a:rPr lang="en-US" sz="1200" kern="1200" dirty="0" smtClean="0">
                <a:solidFill>
                  <a:schemeClr val="tx1"/>
                </a:solidFill>
                <a:effectLst/>
                <a:latin typeface="+mn-lt"/>
                <a:ea typeface="+mn-ea"/>
                <a:cs typeface="+mn-cs"/>
              </a:rPr>
              <a:t>; t </a:t>
            </a:r>
          </a:p>
          <a:p>
            <a:r>
              <a:rPr lang="en-US" sz="1200" kern="1200" dirty="0" smtClean="0">
                <a:solidFill>
                  <a:schemeClr val="tx1"/>
                </a:solidFill>
                <a:effectLst/>
                <a:latin typeface="+mn-lt"/>
                <a:ea typeface="+mn-ea"/>
                <a:cs typeface="+mn-cs"/>
              </a:rPr>
              <a:t>A considerable amount of disability related research is plainly oppressive. The World Bank uses Disability Adjusted Life Years (DALYs), which view </a:t>
            </a:r>
            <a:r>
              <a:rPr lang="en-US" sz="1200" kern="1200" dirty="0" err="1" smtClean="0">
                <a:solidFill>
                  <a:schemeClr val="tx1"/>
                </a:solidFill>
                <a:effectLst/>
                <a:latin typeface="+mn-lt"/>
                <a:ea typeface="+mn-ea"/>
                <a:cs typeface="+mn-cs"/>
              </a:rPr>
              <a:t>disabil</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ity</a:t>
            </a:r>
            <a:r>
              <a:rPr lang="en-US" sz="1200" kern="1200" dirty="0" smtClean="0">
                <a:solidFill>
                  <a:schemeClr val="tx1"/>
                </a:solidFill>
                <a:effectLst/>
                <a:latin typeface="+mn-lt"/>
                <a:ea typeface="+mn-ea"/>
                <a:cs typeface="+mn-cs"/>
              </a:rPr>
              <a:t> and people with disabilities as burdens (Murray &amp; Lopez, 1996a, 1996b; World Bank, 1995). The irony of the DALYs is that they cannot stand up to methodology- </a:t>
            </a:r>
            <a:r>
              <a:rPr lang="en-US" sz="1200" kern="1200" dirty="0" err="1" smtClean="0">
                <a:solidFill>
                  <a:schemeClr val="tx1"/>
                </a:solidFill>
                <a:effectLst/>
                <a:latin typeface="+mn-lt"/>
                <a:ea typeface="+mn-ea"/>
                <a:cs typeface="+mn-cs"/>
              </a:rPr>
              <a:t>ical</a:t>
            </a:r>
            <a:r>
              <a:rPr lang="en-US" sz="1200" kern="1200" dirty="0" smtClean="0">
                <a:solidFill>
                  <a:schemeClr val="tx1"/>
                </a:solidFill>
                <a:effectLst/>
                <a:latin typeface="+mn-lt"/>
                <a:ea typeface="+mn-ea"/>
                <a:cs typeface="+mn-cs"/>
              </a:rPr>
              <a:t> criticism (</a:t>
            </a:r>
            <a:r>
              <a:rPr lang="en-US" sz="1200" kern="1200" dirty="0" err="1" smtClean="0">
                <a:solidFill>
                  <a:schemeClr val="tx1"/>
                </a:solidFill>
                <a:effectLst/>
                <a:latin typeface="+mn-lt"/>
                <a:ea typeface="+mn-ea"/>
                <a:cs typeface="+mn-cs"/>
              </a:rPr>
              <a:t>Groce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Chamie</a:t>
            </a:r>
            <a:r>
              <a:rPr lang="en-US" sz="1200" kern="1200" dirty="0" smtClean="0">
                <a:solidFill>
                  <a:schemeClr val="tx1"/>
                </a:solidFill>
                <a:effectLst/>
                <a:latin typeface="+mn-lt"/>
                <a:ea typeface="+mn-ea"/>
                <a:cs typeface="+mn-cs"/>
              </a:rPr>
              <a:t>, &amp; Me, 1999.) The The DALYs </a:t>
            </a:r>
            <a:r>
              <a:rPr lang="en-US" sz="1200" kern="1200" dirty="0" err="1" smtClean="0">
                <a:solidFill>
                  <a:schemeClr val="tx1"/>
                </a:solidFill>
                <a:effectLst/>
                <a:latin typeface="+mn-lt"/>
                <a:ea typeface="+mn-ea"/>
                <a:cs typeface="+mn-cs"/>
              </a:rPr>
              <a:t>ai</a:t>
            </a:r>
            <a:r>
              <a:rPr lang="en-US" sz="1200" kern="1200" dirty="0" smtClean="0">
                <a:solidFill>
                  <a:schemeClr val="tx1"/>
                </a:solidFill>
                <a:effectLst/>
                <a:latin typeface="+mn-lt"/>
                <a:ea typeface="+mn-ea"/>
                <a:cs typeface="+mn-cs"/>
              </a:rPr>
              <a:t> contribute to the marginalization of people with disabilities, justify their segregation, </a:t>
            </a:r>
            <a:r>
              <a:rPr lang="en-US" sz="1200" kern="1200" dirty="0" err="1" smtClean="0">
                <a:solidFill>
                  <a:schemeClr val="tx1"/>
                </a:solidFill>
                <a:effectLst/>
                <a:latin typeface="+mn-lt"/>
                <a:ea typeface="+mn-ea"/>
                <a:cs typeface="+mn-cs"/>
              </a:rPr>
              <a:t>enc</a:t>
            </a:r>
            <a:r>
              <a:rPr lang="en-US" sz="1200" kern="1200" dirty="0" smtClean="0">
                <a:solidFill>
                  <a:schemeClr val="tx1"/>
                </a:solidFill>
                <a:effectLst/>
                <a:latin typeface="+mn-lt"/>
                <a:ea typeface="+mn-ea"/>
                <a:cs typeface="+mn-cs"/>
              </a:rPr>
              <a:t>( Both of them further the personal tragedy view of disability. U </a:t>
            </a:r>
          </a:p>
          <a:p>
            <a:r>
              <a:rPr lang="en-US" sz="1200" kern="1200" dirty="0" smtClean="0">
                <a:solidFill>
                  <a:schemeClr val="tx1"/>
                </a:solidFill>
                <a:effectLst/>
                <a:latin typeface="+mn-lt"/>
                <a:ea typeface="+mn-ea"/>
                <a:cs typeface="+mn-cs"/>
              </a:rPr>
              <a:t>Review, 42, 4 Murray, C. J. L., 8-Lope/ a ? </a:t>
            </a:r>
            <a:r>
              <a:rPr lang="en-US" sz="1200" kern="1200" dirty="0" err="1" smtClean="0">
                <a:solidFill>
                  <a:schemeClr val="tx1"/>
                </a:solidFill>
                <a:effectLst/>
                <a:latin typeface="+mn-lt"/>
                <a:ea typeface="+mn-ea"/>
                <a:cs typeface="+mn-cs"/>
              </a:rPr>
              <a:t>mqq</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F.viHf</a:t>
            </a:r>
            <a:r>
              <a:rPr lang="en-US" sz="1200" kern="1200" dirty="0" smtClean="0">
                <a:solidFill>
                  <a:schemeClr val="tx1"/>
                </a:solidFill>
                <a:effectLst/>
                <a:latin typeface="+mn-lt"/>
                <a:ea typeface="+mn-ea"/>
                <a:cs typeface="+mn-cs"/>
              </a:rPr>
              <a:t> Based health policy: Lessons from the global burden of disease study. Science, 274, Nov. 1, 740-743. </a:t>
            </a:r>
          </a:p>
          <a:p>
            <a:r>
              <a:rPr lang="en-US" sz="1200" kern="1200" dirty="0" smtClean="0">
                <a:solidFill>
                  <a:schemeClr val="tx1"/>
                </a:solidFill>
                <a:effectLst/>
                <a:latin typeface="+mn-lt"/>
                <a:ea typeface="+mn-ea"/>
                <a:cs typeface="+mn-cs"/>
              </a:rPr>
              <a:t>Murray, C. J. L., &amp; Lopez, A. D. (Eds.) (1996b). The global burden of disease: A comprehensive assess- </a:t>
            </a:r>
            <a:r>
              <a:rPr lang="en-US" sz="1200" kern="1200" dirty="0" err="1" smtClean="0">
                <a:solidFill>
                  <a:schemeClr val="tx1"/>
                </a:solidFill>
                <a:effectLst/>
                <a:latin typeface="+mn-lt"/>
                <a:ea typeface="+mn-ea"/>
                <a:cs typeface="+mn-cs"/>
              </a:rPr>
              <a:t>ment</a:t>
            </a:r>
            <a:r>
              <a:rPr lang="en-US" sz="1200" kern="1200" dirty="0" smtClean="0">
                <a:solidFill>
                  <a:schemeClr val="tx1"/>
                </a:solidFill>
                <a:effectLst/>
                <a:latin typeface="+mn-lt"/>
                <a:ea typeface="+mn-ea"/>
                <a:cs typeface="+mn-cs"/>
              </a:rPr>
              <a:t> of mortality and disability from diseases, in- juries, and risk factors in 1990 and projected to 2020. Juries, and risk factors in 1990 and projected to 2020 Cambridge, MA: Harvard University Press. </a:t>
            </a:r>
          </a:p>
          <a:p>
            <a:endParaRPr lang="en-US" dirty="0"/>
          </a:p>
        </p:txBody>
      </p:sp>
      <p:sp>
        <p:nvSpPr>
          <p:cNvPr id="4" name="Slide Number Placeholder 3"/>
          <p:cNvSpPr>
            <a:spLocks noGrp="1"/>
          </p:cNvSpPr>
          <p:nvPr>
            <p:ph type="sldNum" sz="quarter" idx="10"/>
          </p:nvPr>
        </p:nvSpPr>
        <p:spPr/>
        <p:txBody>
          <a:bodyPr/>
          <a:lstStyle/>
          <a:p>
            <a:fld id="{11858E6E-8C63-CF41-821F-E5CBD0056429}" type="slidenum">
              <a:rPr lang="en-US" smtClean="0"/>
              <a:t>17</a:t>
            </a:fld>
            <a:endParaRPr lang="en-US"/>
          </a:p>
        </p:txBody>
      </p:sp>
    </p:spTree>
    <p:extLst>
      <p:ext uri="{BB962C8B-B14F-4D97-AF65-F5344CB8AC3E}">
        <p14:creationId xmlns:p14="http://schemas.microsoft.com/office/powerpoint/2010/main" val="27059866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Barnes,</a:t>
            </a:r>
            <a:r>
              <a:rPr lang="en-US" baseline="0" dirty="0" smtClean="0"/>
              <a:t> 2002</a:t>
            </a:r>
            <a:r>
              <a:rPr lang="en-US" sz="1200" kern="1200" dirty="0" smtClean="0">
                <a:solidFill>
                  <a:schemeClr val="tx1"/>
                </a:solidFill>
                <a:effectLst/>
                <a:latin typeface="+mn-lt"/>
                <a:ea typeface="+mn-ea"/>
                <a:cs typeface="+mn-cs"/>
              </a:rPr>
              <a:t>A question--What criteria should we use to evaluate disability research? Mercer suggests several. (1) Whether it facilitates self-empowerment of disabled  people in terms of self-assertion, upward mobility, and psychological experience of feeling powerful. (2) Leads to social barriers being overturned, so that people with disabilities are 'liberated' and (3) they reveal social barriers and change perceptions of disabilities and generating political action. </a:t>
            </a:r>
          </a:p>
          <a:p>
            <a:endParaRPr lang="en-US" sz="1200" kern="1200" dirty="0" smtClean="0">
              <a:solidFill>
                <a:schemeClr val="tx1"/>
              </a:solidFill>
              <a:effectLst/>
              <a:latin typeface="+mn-lt"/>
              <a:ea typeface="+mn-ea"/>
              <a:cs typeface="+mn-cs"/>
            </a:endParaRPr>
          </a:p>
          <a:p>
            <a:r>
              <a:rPr lang="en-US" sz="1200" kern="1200" dirty="0" err="1" smtClean="0">
                <a:solidFill>
                  <a:schemeClr val="tx1"/>
                </a:solidFill>
                <a:effectLst/>
                <a:latin typeface="+mn-lt"/>
                <a:ea typeface="+mn-ea"/>
                <a:cs typeface="+mn-cs"/>
              </a:rPr>
              <a:t>Mackelprang</a:t>
            </a:r>
            <a:r>
              <a:rPr lang="en-US" sz="1200" kern="1200" dirty="0" smtClean="0">
                <a:solidFill>
                  <a:schemeClr val="tx1"/>
                </a:solidFill>
                <a:effectLst/>
                <a:latin typeface="+mn-lt"/>
                <a:ea typeface="+mn-ea"/>
                <a:cs typeface="+mn-cs"/>
              </a:rPr>
              <a:t> et al. Disability: A Diversity Model Approach In Human Service Practice/ Brooks and Cole, 1999.[16] Historically, ; a focus on functional limitations has predominated research and practice with persons with disabilities  (Hahn, 1991).From this viewpoint, disability resided exclusively within the individual; and emphasis was centered on a clinical assessment of a person’s remaining skills. Little interest was devoted to external restrictions in the individual’s social and work environment, (f Holocaust. T China mandates forced abortions of fetuses with disabilities a id forced sterilization of women known to be at risk of having children with disabilities. </a:t>
            </a:r>
          </a:p>
          <a:p>
            <a:r>
              <a:rPr lang="en-US" sz="1200" kern="1200" dirty="0" smtClean="0">
                <a:solidFill>
                  <a:schemeClr val="tx1"/>
                </a:solidFill>
                <a:effectLst/>
                <a:latin typeface="+mn-lt"/>
                <a:ea typeface="+mn-ea"/>
                <a:cs typeface="+mn-cs"/>
              </a:rPr>
              <a:t>29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11858E6E-8C63-CF41-821F-E5CBD0056429}" type="slidenum">
              <a:rPr lang="en-US" smtClean="0"/>
              <a:t>18</a:t>
            </a:fld>
            <a:endParaRPr lang="en-US"/>
          </a:p>
        </p:txBody>
      </p:sp>
    </p:spTree>
    <p:extLst>
      <p:ext uri="{BB962C8B-B14F-4D97-AF65-F5344CB8AC3E}">
        <p14:creationId xmlns:p14="http://schemas.microsoft.com/office/powerpoint/2010/main" val="10636073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I want to shift to talking about other examples of effective research based on my own experiences. At Yale, I conducted a nationwide program evaluation of HIV/AIDS services for and by the deaf. From the very beginning of the research process, I made sure to develop my questions in concert with the subjects of study. I worked closely with </a:t>
            </a:r>
            <a:r>
              <a:rPr lang="en-US" dirty="0" err="1" smtClean="0"/>
              <a:t>collegues</a:t>
            </a:r>
            <a:r>
              <a:rPr lang="en-US" baseline="0" dirty="0" smtClean="0"/>
              <a:t> that provided HIV services who were themselves deaf as well as going over my survey and interview instruments with deaf people receiving services. This is a prime example of community based participatory community research. </a:t>
            </a:r>
            <a:endParaRPr lang="en-US" dirty="0"/>
          </a:p>
        </p:txBody>
      </p:sp>
      <p:sp>
        <p:nvSpPr>
          <p:cNvPr id="4" name="Slide Number Placeholder 3"/>
          <p:cNvSpPr>
            <a:spLocks noGrp="1"/>
          </p:cNvSpPr>
          <p:nvPr>
            <p:ph type="sldNum" sz="quarter" idx="10"/>
          </p:nvPr>
        </p:nvSpPr>
        <p:spPr/>
        <p:txBody>
          <a:bodyPr/>
          <a:lstStyle/>
          <a:p>
            <a:fld id="{11858E6E-8C63-CF41-821F-E5CBD0056429}" type="slidenum">
              <a:rPr lang="en-US" smtClean="0"/>
              <a:t>19</a:t>
            </a:fld>
            <a:endParaRPr lang="en-US"/>
          </a:p>
        </p:txBody>
      </p:sp>
    </p:spTree>
    <p:extLst>
      <p:ext uri="{BB962C8B-B14F-4D97-AF65-F5344CB8AC3E}">
        <p14:creationId xmlns:p14="http://schemas.microsoft.com/office/powerpoint/2010/main" val="14389562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For the first part I’ll go over the various models of disability.</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As I talk please, think about whether these disability models are a relevant framework for either your practice, for mentorship and curriculum design? And if it isn’t, why not?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Then for the second part I will go over how the land projects incorporated emancipatory</a:t>
            </a:r>
            <a:r>
              <a:rPr lang="en-US" sz="1200" kern="1200" baseline="0" dirty="0" smtClean="0">
                <a:solidFill>
                  <a:schemeClr val="tx1"/>
                </a:solidFill>
                <a:effectLst/>
                <a:latin typeface="+mn-lt"/>
                <a:ea typeface="+mn-ea"/>
                <a:cs typeface="+mn-cs"/>
              </a:rPr>
              <a:t> disability research practices.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Then for the third part, I’ll briefly discuss my own experience with what happened when people with disabilities were involved in every stage of the research process. Then, I’ll give you an example</a:t>
            </a:r>
            <a:r>
              <a:rPr lang="en-US" sz="1200" kern="1200" baseline="0" dirty="0" smtClean="0">
                <a:solidFill>
                  <a:schemeClr val="tx1"/>
                </a:solidFill>
                <a:effectLst/>
                <a:latin typeface="+mn-lt"/>
                <a:ea typeface="+mn-ea"/>
                <a:cs typeface="+mn-cs"/>
              </a:rPr>
              <a:t> of </a:t>
            </a:r>
            <a:r>
              <a:rPr lang="en-US" sz="1200" kern="1200" dirty="0" smtClean="0">
                <a:solidFill>
                  <a:schemeClr val="tx1"/>
                </a:solidFill>
                <a:effectLst/>
                <a:latin typeface="+mn-lt"/>
                <a:ea typeface="+mn-ea"/>
                <a:cs typeface="+mn-cs"/>
              </a:rPr>
              <a:t>what it looks like to research disability in a culturally competent way. I’d like you to think about how my research experience may be applicable to improving either your research design/framework, or mentoring students, or revising the education curriculum. How does this apply to your research? How does this apply to your curriculum?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11858E6E-8C63-CF41-821F-E5CBD0056429}" type="slidenum">
              <a:rPr lang="en-US" smtClean="0"/>
              <a:t>2</a:t>
            </a:fld>
            <a:endParaRPr lang="en-US"/>
          </a:p>
        </p:txBody>
      </p:sp>
    </p:spTree>
    <p:extLst>
      <p:ext uri="{BB962C8B-B14F-4D97-AF65-F5344CB8AC3E}">
        <p14:creationId xmlns:p14="http://schemas.microsoft.com/office/powerpoint/2010/main" val="41930933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457200" rtl="0" eaLnBrk="1" fontAlgn="auto" latinLnBrk="0" hangingPunct="1">
              <a:lnSpc>
                <a:spcPct val="100000"/>
              </a:lnSpc>
              <a:spcBef>
                <a:spcPts val="0"/>
              </a:spcBef>
              <a:spcAft>
                <a:spcPts val="0"/>
              </a:spcAft>
              <a:buClrTx/>
              <a:buSzTx/>
              <a:buFont typeface="Arial" charset="0"/>
              <a:buNone/>
              <a:tabLst/>
              <a:defRPr/>
            </a:pPr>
            <a:r>
              <a:rPr lang="en-US" sz="1200" dirty="0" smtClean="0">
                <a:ea typeface="ＭＳ Ｐゴシック" charset="0"/>
                <a:cs typeface="Georgia"/>
              </a:rPr>
              <a:t> </a:t>
            </a:r>
            <a:r>
              <a:rPr lang="en-US" sz="1800" dirty="0" smtClean="0"/>
              <a:t>Before</a:t>
            </a:r>
            <a:r>
              <a:rPr lang="en-US" sz="1800" baseline="0" dirty="0" smtClean="0"/>
              <a:t> it was established, LVCT consulted with stakeholders. By stakeholders here I mean people who had a stake in these services – including leaders but also other organizations. (had meetings with deaf associations) </a:t>
            </a:r>
            <a:r>
              <a:rPr lang="en-US" sz="1800" dirty="0" smtClean="0"/>
              <a:t>to discuss strategies for setting up VCT centers for deaf people.</a:t>
            </a:r>
            <a:endParaRPr lang="en-US" dirty="0" smtClean="0"/>
          </a:p>
          <a:p>
            <a:pPr marL="0" marR="0" lvl="1" indent="0" algn="l" defTabSz="457200" rtl="0" eaLnBrk="1" fontAlgn="auto" latinLnBrk="0" hangingPunct="1">
              <a:lnSpc>
                <a:spcPct val="100000"/>
              </a:lnSpc>
              <a:spcBef>
                <a:spcPts val="0"/>
              </a:spcBef>
              <a:spcAft>
                <a:spcPts val="0"/>
              </a:spcAft>
              <a:buClrTx/>
              <a:buSzTx/>
              <a:buFontTx/>
              <a:buNone/>
              <a:tabLst/>
              <a:defRPr/>
            </a:pPr>
            <a:r>
              <a:rPr lang="en-US" sz="2400" dirty="0" smtClean="0"/>
              <a:t>Deaf Kenyans themselves were</a:t>
            </a:r>
            <a:r>
              <a:rPr lang="en-US" sz="2400" baseline="0" dirty="0" smtClean="0"/>
              <a:t> then </a:t>
            </a:r>
            <a:r>
              <a:rPr lang="en-US" sz="2400" dirty="0" smtClean="0"/>
              <a:t>trained as leaders, VCT counselors and community mobilizers</a:t>
            </a:r>
            <a:r>
              <a:rPr lang="en-US" sz="2400" baseline="0" dirty="0" smtClean="0"/>
              <a:t>, empowering them </a:t>
            </a:r>
            <a:r>
              <a:rPr lang="en-US" sz="2400" dirty="0" smtClean="0"/>
              <a:t>to educate and test other deaf people about HIV/AIDS in their own language. </a:t>
            </a:r>
          </a:p>
          <a:p>
            <a:pPr>
              <a:buFont typeface="Arial" charset="0"/>
              <a:buNone/>
            </a:pPr>
            <a:endParaRPr lang="en-US" sz="1200" dirty="0" smtClean="0">
              <a:ea typeface="ＭＳ Ｐゴシック" charset="0"/>
              <a:cs typeface="Georgia"/>
            </a:endParaRPr>
          </a:p>
          <a:p>
            <a:pPr>
              <a:buFont typeface="Arial" charset="0"/>
              <a:buNone/>
            </a:pPr>
            <a:endParaRPr lang="en-US" sz="1200" dirty="0" smtClean="0">
              <a:ea typeface="ＭＳ Ｐゴシック" charset="0"/>
              <a:cs typeface="Georgia"/>
            </a:endParaRPr>
          </a:p>
          <a:p>
            <a:pPr>
              <a:buFont typeface="Arial" charset="0"/>
              <a:buNone/>
            </a:pPr>
            <a:r>
              <a:rPr lang="en-US" sz="1200" dirty="0" smtClean="0">
                <a:ea typeface="ＭＳ Ｐゴシック" charset="0"/>
                <a:cs typeface="Georgia"/>
              </a:rPr>
              <a:t>Nationwide NGO (Non-profit, Non-Governmental Organization) providing HIV/AIDS VCT (voluntary counseling, testing and treatment) services at 150 sites. </a:t>
            </a:r>
          </a:p>
          <a:p>
            <a:pPr>
              <a:buFont typeface="Arial" charset="0"/>
              <a:buNone/>
            </a:pPr>
            <a:endParaRPr lang="en-US" sz="1200" dirty="0" smtClean="0">
              <a:ea typeface="ＭＳ Ｐゴシック" charset="0"/>
              <a:cs typeface="Georgia"/>
            </a:endParaRPr>
          </a:p>
          <a:p>
            <a:pPr>
              <a:buFont typeface="Arial" charset="0"/>
              <a:buNone/>
            </a:pPr>
            <a:r>
              <a:rPr lang="en-US" sz="1200" dirty="0" smtClean="0">
                <a:ea typeface="ＭＳ Ｐゴシック" charset="0"/>
                <a:cs typeface="Georgia"/>
              </a:rPr>
              <a:t>Major offices in Nairobi, Kisumu and Mombasa, Kenya with mobile voluntary counseling and testing sites in rural areas</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This</a:t>
            </a:r>
            <a:r>
              <a:rPr lang="en-US" baseline="0" dirty="0" smtClean="0"/>
              <a:t> program is very special, unique in the sense that both providers and recipients of the service came from the same marginalized/underserved population. </a:t>
            </a:r>
          </a:p>
          <a:p>
            <a:pPr marL="0" marR="0" lvl="1" indent="0" algn="l" defTabSz="457200" rtl="0" eaLnBrk="1" fontAlgn="auto" latinLnBrk="0" hangingPunct="1">
              <a:lnSpc>
                <a:spcPct val="100000"/>
              </a:lnSpc>
              <a:spcBef>
                <a:spcPts val="0"/>
              </a:spcBef>
              <a:spcAft>
                <a:spcPts val="0"/>
              </a:spcAft>
              <a:buClrTx/>
              <a:buSzTx/>
              <a:buFont typeface="Arial" charset="0"/>
              <a:buNone/>
              <a:tabLst/>
              <a:defRPr/>
            </a:pPr>
            <a:endParaRPr lang="en-US" sz="1800" dirty="0" smtClean="0"/>
          </a:p>
          <a:p>
            <a:pPr marL="0" marR="0" lvl="1" indent="0" algn="l" defTabSz="457200" rtl="0" eaLnBrk="1" fontAlgn="auto" latinLnBrk="0" hangingPunct="1">
              <a:lnSpc>
                <a:spcPct val="100000"/>
              </a:lnSpc>
              <a:spcBef>
                <a:spcPts val="0"/>
              </a:spcBef>
              <a:spcAft>
                <a:spcPts val="0"/>
              </a:spcAft>
              <a:buClrTx/>
              <a:buSzTx/>
              <a:buFont typeface="Arial" charset="0"/>
              <a:buNone/>
              <a:tabLst/>
              <a:defRPr/>
            </a:pPr>
            <a:r>
              <a:rPr lang="en-US" sz="1800" dirty="0" smtClean="0"/>
              <a:t>Before</a:t>
            </a:r>
            <a:r>
              <a:rPr lang="en-US" sz="1800" baseline="0" dirty="0" smtClean="0"/>
              <a:t> it was established, LVCT consulted with stakeholders. By stakeholders here I mean people who had a stake in these services – including leaders but also other organizations. (had meetings with deaf associations) </a:t>
            </a:r>
            <a:r>
              <a:rPr lang="en-US" sz="1800" dirty="0" smtClean="0"/>
              <a:t>to discuss strategies for setting up VCT centers for deaf people.</a:t>
            </a:r>
            <a:endParaRPr lang="en-US" dirty="0" smtClean="0"/>
          </a:p>
          <a:p>
            <a:pPr marL="0" marR="0" lvl="1" indent="0" algn="l" defTabSz="457200" rtl="0" eaLnBrk="1" fontAlgn="auto" latinLnBrk="0" hangingPunct="1">
              <a:lnSpc>
                <a:spcPct val="100000"/>
              </a:lnSpc>
              <a:spcBef>
                <a:spcPts val="0"/>
              </a:spcBef>
              <a:spcAft>
                <a:spcPts val="0"/>
              </a:spcAft>
              <a:buClrTx/>
              <a:buSzTx/>
              <a:buFontTx/>
              <a:buNone/>
              <a:tabLst/>
              <a:defRPr/>
            </a:pPr>
            <a:r>
              <a:rPr lang="en-US" sz="2400" dirty="0" smtClean="0"/>
              <a:t>Deaf Kenyans themselves were</a:t>
            </a:r>
            <a:r>
              <a:rPr lang="en-US" sz="2400" baseline="0" dirty="0" smtClean="0"/>
              <a:t> then </a:t>
            </a:r>
            <a:r>
              <a:rPr lang="en-US" sz="2400" dirty="0" smtClean="0"/>
              <a:t>trained as leaders, VCT counselors and community mobilizers</a:t>
            </a:r>
            <a:r>
              <a:rPr lang="en-US" sz="2400" baseline="0" dirty="0" smtClean="0"/>
              <a:t>, empowering them </a:t>
            </a:r>
            <a:r>
              <a:rPr lang="en-US" sz="2400" dirty="0" smtClean="0"/>
              <a:t>to educate and test other deaf people about HIV/AIDS in their own language. </a:t>
            </a:r>
          </a:p>
          <a:p>
            <a:pPr marL="0" marR="0" lvl="1" indent="0" algn="l" defTabSz="457200" rtl="0" eaLnBrk="1" fontAlgn="auto" latinLnBrk="0" hangingPunct="1">
              <a:lnSpc>
                <a:spcPct val="100000"/>
              </a:lnSpc>
              <a:spcBef>
                <a:spcPts val="0"/>
              </a:spcBef>
              <a:spcAft>
                <a:spcPts val="0"/>
              </a:spcAft>
              <a:buClrTx/>
              <a:buSzTx/>
              <a:buFontTx/>
              <a:buNone/>
              <a:tabLst/>
              <a:defRPr/>
            </a:pPr>
            <a:endParaRPr lang="en-US" sz="2400" dirty="0" smtClean="0"/>
          </a:p>
          <a:p>
            <a:r>
              <a:rPr lang="en-US" sz="1200" b="1" kern="1200" dirty="0" smtClean="0">
                <a:solidFill>
                  <a:schemeClr val="tx1"/>
                </a:solidFill>
                <a:effectLst/>
                <a:latin typeface="+mn-lt"/>
                <a:ea typeface="+mn-ea"/>
                <a:cs typeface="+mn-cs"/>
              </a:rPr>
              <a:t>PROGRAM EVALUATION</a:t>
            </a:r>
          </a:p>
          <a:p>
            <a:r>
              <a:rPr lang="en-US" dirty="0" smtClean="0"/>
              <a:t>Went to VCT (Voluntary Counseling and Testing) sites in each major city as well as Mobile VCT clinics in rural areas or at schools and churches for the deaf</a:t>
            </a:r>
          </a:p>
          <a:p>
            <a:r>
              <a:rPr lang="en-US" dirty="0" smtClean="0"/>
              <a:t>Interviewed Deaf and hearing staff at each site in Kenyan sign language</a:t>
            </a:r>
          </a:p>
          <a:p>
            <a:r>
              <a:rPr lang="en-US" dirty="0" smtClean="0"/>
              <a:t>Interviewed deaf clients receiving VCT services or PLWHA (people living with HIV/AIDS) off-site</a:t>
            </a:r>
          </a:p>
          <a:p>
            <a:r>
              <a:rPr lang="en-US" dirty="0" smtClean="0"/>
              <a:t>Conducted focus groups with deaf clients receiving VCT services</a:t>
            </a: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My bio: Yale, Brown, Berkeley, public health, emergency preparedness, HIV</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BIO</a:t>
            </a:r>
            <a:br>
              <a:rPr lang="en-US" sz="1200" b="1" kern="1200" dirty="0" smtClean="0">
                <a:solidFill>
                  <a:schemeClr val="tx1"/>
                </a:solidFill>
                <a:effectLst/>
                <a:latin typeface="+mn-lt"/>
                <a:ea typeface="+mn-ea"/>
                <a:cs typeface="+mn-cs"/>
              </a:rPr>
            </a:br>
            <a:r>
              <a:rPr lang="en-US" sz="1200" b="1" kern="1200" dirty="0" smtClean="0">
                <a:solidFill>
                  <a:schemeClr val="tx1"/>
                </a:solidFill>
                <a:effectLst/>
                <a:latin typeface="+mn-lt"/>
                <a:ea typeface="+mn-ea"/>
                <a:cs typeface="+mn-cs"/>
              </a:rPr>
              <a:t>Alina </a:t>
            </a:r>
            <a:r>
              <a:rPr lang="en-US" sz="1200" b="1" kern="1200" dirty="0" err="1" smtClean="0">
                <a:solidFill>
                  <a:schemeClr val="tx1"/>
                </a:solidFill>
                <a:effectLst/>
                <a:latin typeface="+mn-lt"/>
                <a:ea typeface="+mn-ea"/>
                <a:cs typeface="+mn-cs"/>
              </a:rPr>
              <a:t>Engleman</a:t>
            </a:r>
            <a:r>
              <a:rPr lang="en-US" sz="1200" b="1" kern="1200" dirty="0" smtClean="0">
                <a:solidFill>
                  <a:schemeClr val="tx1"/>
                </a:solidFill>
                <a:effectLst/>
                <a:latin typeface="+mn-lt"/>
                <a:ea typeface="+mn-ea"/>
                <a:cs typeface="+mn-cs"/>
              </a:rPr>
              <a:t>, MPH, DrPH, </a:t>
            </a:r>
            <a:r>
              <a:rPr lang="en-US" sz="1200" kern="1200" dirty="0" smtClean="0">
                <a:solidFill>
                  <a:schemeClr val="tx1"/>
                </a:solidFill>
                <a:effectLst/>
                <a:latin typeface="+mn-lt"/>
                <a:ea typeface="+mn-ea"/>
                <a:cs typeface="+mn-cs"/>
              </a:rPr>
              <a:t>received her doctoral degree in public health at UC Berkeley. While completing her MPH in Global Health at Yale University, she worked in Kenya on a program evaluation of HIV/AIDS services for the deaf using community-based participatory research (CBPR) techniques. Her interests include health disparities research, global health policy, health literacy, cultural competence training, program evaluation, qualitative methods, HIV/AIDS education and emergency preparedness communications for at-risk populations. </a:t>
            </a:r>
          </a:p>
          <a:p>
            <a:endParaRPr lang="en-US" sz="1200" kern="1200" baseline="0" dirty="0" smtClean="0">
              <a:solidFill>
                <a:schemeClr val="tx1"/>
              </a:solidFill>
              <a:effectLst/>
              <a:latin typeface="+mn-lt"/>
              <a:ea typeface="+mn-ea"/>
              <a:cs typeface="+mn-cs"/>
            </a:endParaRPr>
          </a:p>
          <a:p>
            <a:endParaRPr lang="en-US" sz="120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1858E6E-8C63-CF41-821F-E5CBD0056429}" type="slidenum">
              <a:rPr lang="en-US" smtClean="0"/>
              <a:pPr/>
              <a:t>20</a:t>
            </a:fld>
            <a:endParaRPr lang="en-US"/>
          </a:p>
        </p:txBody>
      </p:sp>
    </p:spTree>
    <p:extLst>
      <p:ext uri="{BB962C8B-B14F-4D97-AF65-F5344CB8AC3E}">
        <p14:creationId xmlns:p14="http://schemas.microsoft.com/office/powerpoint/2010/main" val="29253035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p:txBody>
          <a:bodyPr>
            <a:normAutofit fontScale="55000" lnSpcReduction="20000"/>
          </a:bodyPr>
          <a:lstStyle/>
          <a:p>
            <a:pPr marL="0" marR="0" indent="0" algn="l" defTabSz="892637" rtl="0" eaLnBrk="1" fontAlgn="auto" latinLnBrk="0" hangingPunct="1">
              <a:lnSpc>
                <a:spcPct val="100000"/>
              </a:lnSpc>
              <a:spcBef>
                <a:spcPts val="0"/>
              </a:spcBef>
              <a:spcAft>
                <a:spcPts val="0"/>
              </a:spcAft>
              <a:buClrTx/>
              <a:buSzTx/>
              <a:buFontTx/>
              <a:buNone/>
              <a:tabLst/>
              <a:defRPr/>
            </a:pPr>
            <a:r>
              <a:rPr lang="en-US" dirty="0" smtClean="0"/>
              <a:t>More recently, I worked </a:t>
            </a:r>
            <a:r>
              <a:rPr lang="en-US" b="1" dirty="0" smtClean="0"/>
              <a:t>on a CDC funded project on emergency preparedness communication </a:t>
            </a:r>
            <a:r>
              <a:rPr lang="en-US" dirty="0" smtClean="0"/>
              <a:t>at Health Research for Action, a center within the School of Public Health at UC Berkeley. HRA translates research to action and specializes in communication relevant to people’s literacy level, language, culture, and access and functional needs.  </a:t>
            </a:r>
          </a:p>
          <a:p>
            <a:pPr marL="0" marR="0" indent="0" algn="l" defTabSz="892637"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892637" rtl="0" eaLnBrk="1" fontAlgn="auto" latinLnBrk="0" hangingPunct="1">
              <a:lnSpc>
                <a:spcPct val="100000"/>
              </a:lnSpc>
              <a:spcBef>
                <a:spcPts val="0"/>
              </a:spcBef>
              <a:spcAft>
                <a:spcPts val="0"/>
              </a:spcAft>
              <a:buClrTx/>
              <a:buSzTx/>
              <a:buFontTx/>
              <a:buNone/>
              <a:tabLst/>
              <a:defRPr/>
            </a:pPr>
            <a:r>
              <a:rPr lang="en-US" dirty="0" smtClean="0"/>
              <a:t>Mention methods incorporating community </a:t>
            </a:r>
          </a:p>
          <a:p>
            <a:pPr defTabSz="892637">
              <a:defRPr/>
            </a:pPr>
            <a:endParaRPr lang="en-US" dirty="0" smtClean="0"/>
          </a:p>
          <a:p>
            <a:pPr defTabSz="892637">
              <a:defRPr/>
            </a:pPr>
            <a:endParaRPr lang="en-US" dirty="0" smtClean="0"/>
          </a:p>
          <a:p>
            <a:pPr defTabSz="892637">
              <a:defRPr/>
            </a:pPr>
            <a:r>
              <a:rPr lang="en-US" dirty="0" smtClean="0"/>
              <a:t>Here </a:t>
            </a:r>
            <a:r>
              <a:rPr lang="en-US" dirty="0"/>
              <a:t>is some background on the project and it’s partners.</a:t>
            </a:r>
            <a:r>
              <a:rPr lang="en-US" b="1" dirty="0"/>
              <a:t> Currently, I'm working </a:t>
            </a:r>
            <a:r>
              <a:rPr lang="en-US" dirty="0" smtClean="0"/>
              <a:t>(</a:t>
            </a:r>
            <a:r>
              <a:rPr lang="en-US" dirty="0"/>
              <a:t>I could have gone to Harvard but liked this community based </a:t>
            </a:r>
            <a:r>
              <a:rPr lang="en-US" dirty="0" smtClean="0"/>
              <a:t>focus</a:t>
            </a:r>
            <a:endParaRPr lang="en-US" dirty="0"/>
          </a:p>
          <a:p>
            <a:r>
              <a:rPr lang="en-US" dirty="0"/>
              <a:t>This PERRC center was one of nine established at universities around the country.  I </a:t>
            </a:r>
            <a:r>
              <a:rPr lang="en-US" dirty="0" err="1"/>
              <a:t>recurited</a:t>
            </a:r>
            <a:r>
              <a:rPr lang="en-US" dirty="0"/>
              <a:t> and helped convene the NAB and CAB which was </a:t>
            </a:r>
            <a:r>
              <a:rPr lang="en-US" dirty="0" err="1"/>
              <a:t>pivoltal</a:t>
            </a:r>
            <a:r>
              <a:rPr lang="en-US" dirty="0"/>
              <a:t> in our research.</a:t>
            </a:r>
          </a:p>
          <a:p>
            <a:endParaRPr lang="en-US" dirty="0"/>
          </a:p>
          <a:p>
            <a:r>
              <a:rPr lang="en-US" dirty="0"/>
              <a:t>*****Project Scope and Methods—Policy </a:t>
            </a:r>
            <a:r>
              <a:rPr lang="en-US" dirty="0" err="1"/>
              <a:t>birefs</a:t>
            </a:r>
            <a:r>
              <a:rPr lang="en-US" dirty="0"/>
              <a:t> on training and </a:t>
            </a:r>
            <a:r>
              <a:rPr lang="en-US" dirty="0" err="1"/>
              <a:t>communicaton</a:t>
            </a:r>
            <a:r>
              <a:rPr lang="en-US" dirty="0"/>
              <a:t> technology…Twenty-First Century Communications and Video Accessibility Act </a:t>
            </a:r>
          </a:p>
          <a:p>
            <a:r>
              <a:rPr lang="en-US" dirty="0"/>
              <a:t>The project’s goal was to examine national recommendations on preparedness communication for people who are Deaf/HH, assess the adoption of these recommendations in current state emergency preparedness plans, and propose strategies to improve their adoption in national, state, and county plans.</a:t>
            </a:r>
          </a:p>
          <a:p>
            <a:r>
              <a:rPr lang="en-US" dirty="0"/>
              <a:t> </a:t>
            </a:r>
          </a:p>
          <a:p>
            <a:pPr lvl="0"/>
            <a:r>
              <a:rPr lang="en-US" dirty="0"/>
              <a:t>We identified national and non-governmental recommendations for preparedness communication for Deaf/HH, and assessed their similarities and differences.</a:t>
            </a:r>
          </a:p>
          <a:p>
            <a:pPr lvl="0"/>
            <a:r>
              <a:rPr lang="en-US" dirty="0"/>
              <a:t>We created a national advisory committee of key experts on the Deaf/HH community to inform project planning, interpretation of our needs assessment data, creation of national recommendations, and dissemination strategies. </a:t>
            </a:r>
          </a:p>
          <a:p>
            <a:pPr lvl="0"/>
            <a:r>
              <a:rPr lang="en-US" dirty="0"/>
              <a:t>We examined state emergency preparedness operations plans (EOPs), interviewed state-level preparedness directors, and identified promising approaches that may benefit Deaf/HH populations in order to create national recommendations in 2 key areas: training and communication. This brief deals with communication recommendations.</a:t>
            </a:r>
          </a:p>
          <a:p>
            <a:pPr lvl="0"/>
            <a:r>
              <a:rPr lang="en-US" dirty="0"/>
              <a:t>We assessed readability and usability of emergency communication materials from local community-based organizations (CBOs) and state and federal emergency preparedness and response agencies.</a:t>
            </a:r>
          </a:p>
          <a:p>
            <a:pPr lvl="0"/>
            <a:r>
              <a:rPr lang="en-US" dirty="0"/>
              <a:t>We conducted focus groups with Deaf/HH older adults, college students and young professionals to assess emergency preparedness communication preferences and the usability of ASL and captioned video materials targeted to this population.</a:t>
            </a:r>
          </a:p>
          <a:p>
            <a:endParaRPr lang="en-US" dirty="0"/>
          </a:p>
          <a:p>
            <a:pPr defTabSz="892637">
              <a:defRPr/>
            </a:pPr>
            <a:r>
              <a:rPr lang="en-US" dirty="0">
                <a:solidFill>
                  <a:srgbClr val="000000"/>
                </a:solidFill>
                <a:cs typeface="Georgia"/>
              </a:rPr>
              <a:t>Center for Disease Control and Prevention, Office of Public Health Preparedness and Response, through the Preparedness and Emergency Response Research Center program (5 P01 TP 000295</a:t>
            </a:r>
          </a:p>
          <a:p>
            <a:endParaRPr lang="en-US" dirty="0" smtClean="0"/>
          </a:p>
          <a:p>
            <a:pPr lvl="0"/>
            <a:r>
              <a:rPr lang="en-US" dirty="0" smtClean="0"/>
              <a:t>****</a:t>
            </a:r>
            <a:r>
              <a:rPr lang="en-US" i="1" dirty="0"/>
              <a:t>Cal PREPARE and funding from CDC</a:t>
            </a:r>
            <a:endParaRPr lang="en-US" dirty="0"/>
          </a:p>
          <a:p>
            <a:r>
              <a:rPr lang="en-US" dirty="0"/>
              <a:t> </a:t>
            </a:r>
          </a:p>
          <a:p>
            <a:pPr lvl="0"/>
            <a:r>
              <a:rPr lang="en-US" i="1" dirty="0"/>
              <a:t>Partnerships with local Community Based Organizations</a:t>
            </a:r>
            <a:endParaRPr lang="en-US" dirty="0"/>
          </a:p>
          <a:p>
            <a:r>
              <a:rPr lang="en-US" dirty="0"/>
              <a:t>Vital to the success of the project was the relationship with our community research partners at DCARA, Deaf Counseling, Advocacy and Referral Agency. DCARA was instrumental in:</a:t>
            </a:r>
          </a:p>
          <a:p>
            <a:pPr lvl="0"/>
            <a:r>
              <a:rPr lang="en-US" dirty="0"/>
              <a:t>Connecting us to, and building trust with the Deaf and HH of communities</a:t>
            </a:r>
          </a:p>
          <a:p>
            <a:pPr lvl="0"/>
            <a:r>
              <a:rPr lang="en-US" dirty="0"/>
              <a:t>Helping us address issues of cultural competency</a:t>
            </a:r>
          </a:p>
          <a:p>
            <a:pPr lvl="0"/>
            <a:r>
              <a:rPr lang="en-US" dirty="0"/>
              <a:t>Ensuring that research meetings were fully accessible/inclusive</a:t>
            </a:r>
          </a:p>
          <a:p>
            <a:endParaRPr lang="en-US" dirty="0"/>
          </a:p>
          <a:p>
            <a:pPr lvl="0"/>
            <a:r>
              <a:rPr lang="en-US" i="1" dirty="0"/>
              <a:t>NAB/CAB</a:t>
            </a:r>
            <a:endParaRPr lang="en-US" dirty="0"/>
          </a:p>
          <a:p>
            <a:r>
              <a:rPr lang="en-US" dirty="0"/>
              <a:t>I helped convened a National Advisory Board of experts from the Deaf/HH communities to advise and inform us in our research. Member recruitment was particularly successful due to my efforts.  I was able to create a personal and credible connection to the project since I have one foot in academia and the other foot in the community</a:t>
            </a:r>
            <a:r>
              <a:rPr lang="en-US" dirty="0" smtClean="0"/>
              <a:t>.</a:t>
            </a:r>
          </a:p>
          <a:p>
            <a:endParaRPr lang="en-US" dirty="0" smtClean="0"/>
          </a:p>
          <a:p>
            <a:r>
              <a:rPr lang="en-US" sz="1200" dirty="0" smtClean="0">
                <a:solidFill>
                  <a:schemeClr val="tx1"/>
                </a:solidFill>
              </a:rPr>
              <a:t>Published in BMC Health Services Research: Responding to the deaf in disasters: establishing the need for systematic training for state-level emergency management agencies and community organizations</a:t>
            </a:r>
            <a:endParaRPr lang="en-US" dirty="0" smtClean="0"/>
          </a:p>
          <a:p>
            <a:r>
              <a:rPr lang="en-US" sz="1200" dirty="0" smtClean="0"/>
              <a:t>1) Literature review</a:t>
            </a:r>
          </a:p>
          <a:p>
            <a:r>
              <a:rPr lang="en-US" sz="1200" dirty="0" smtClean="0"/>
              <a:t>2) Results from 50 key informant (KI) interviews from state and territorial-level emergency management and public health agencies</a:t>
            </a:r>
          </a:p>
          <a:p>
            <a:r>
              <a:rPr lang="en-US" sz="1200" dirty="0" smtClean="0"/>
              <a:t>3) Results from 14 KI interviews with deaf-serving CBOs in the San Francisco Bay Area</a:t>
            </a:r>
          </a:p>
          <a:p>
            <a:r>
              <a:rPr lang="en-US" sz="1200" dirty="0" smtClean="0"/>
              <a:t>4) Mixed-method program evaluation of a emergency responder training serving the Deaf/HH in Oakland.</a:t>
            </a:r>
          </a:p>
          <a:p>
            <a:endParaRPr lang="en-US" dirty="0" smtClean="0"/>
          </a:p>
        </p:txBody>
      </p:sp>
      <p:sp>
        <p:nvSpPr>
          <p:cNvPr id="4" name="Slide Number Placeholder 3"/>
          <p:cNvSpPr>
            <a:spLocks noGrp="1"/>
          </p:cNvSpPr>
          <p:nvPr>
            <p:ph type="sldNum" sz="quarter" idx="10"/>
          </p:nvPr>
        </p:nvSpPr>
        <p:spPr/>
        <p:txBody>
          <a:bodyPr/>
          <a:lstStyle/>
          <a:p>
            <a:fld id="{4D2AE7E8-F78C-46B6-98C5-66066A296E49}" type="slidenum">
              <a:rPr lang="en-US" smtClean="0"/>
              <a:pPr/>
              <a:t>21</a:t>
            </a:fld>
            <a:endParaRPr lang="en-US"/>
          </a:p>
        </p:txBody>
      </p:sp>
    </p:spTree>
    <p:extLst>
      <p:ext uri="{BB962C8B-B14F-4D97-AF65-F5344CB8AC3E}">
        <p14:creationId xmlns:p14="http://schemas.microsoft.com/office/powerpoint/2010/main" val="7141298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 name="Notes Placeholder 2"/>
          <p:cNvSpPr>
            <a:spLocks noGrp="1"/>
          </p:cNvSpPr>
          <p:nvPr>
            <p:ph type="body" idx="1"/>
          </p:nvPr>
        </p:nvSpPr>
        <p:spPr/>
        <p:txBody>
          <a:bodyPr wrap="square" numCol="1" anchor="t" anchorCtr="0" compatLnSpc="1">
            <a:prstTxWarp prst="textNoShape">
              <a:avLst/>
            </a:prstTxWarp>
          </a:bodyPr>
          <a:lstStyle/>
          <a:p>
            <a:pPr>
              <a:lnSpc>
                <a:spcPct val="80000"/>
              </a:lnSpc>
              <a:spcBef>
                <a:spcPct val="0"/>
              </a:spcBef>
            </a:pPr>
            <a:r>
              <a:rPr lang="en-US" sz="1000" dirty="0"/>
              <a:t>We’re still here. (movie about HIV</a:t>
            </a:r>
            <a:r>
              <a:rPr lang="en-US" sz="1000" dirty="0" smtClean="0"/>
              <a:t>)</a:t>
            </a:r>
          </a:p>
          <a:p>
            <a:pPr marL="0" marR="0" indent="0" algn="l" defTabSz="457200" rtl="0" eaLnBrk="1" fontAlgn="auto" latinLnBrk="0" hangingPunct="1">
              <a:lnSpc>
                <a:spcPct val="80000"/>
              </a:lnSpc>
              <a:spcBef>
                <a:spcPct val="0"/>
              </a:spcBef>
              <a:spcAft>
                <a:spcPts val="0"/>
              </a:spcAft>
              <a:buClrTx/>
              <a:buSzTx/>
              <a:buFontTx/>
              <a:buNone/>
              <a:tabLst/>
              <a:defRPr/>
            </a:pPr>
            <a:r>
              <a:rPr lang="en-US" sz="1000" dirty="0" smtClean="0">
                <a:solidFill>
                  <a:srgbClr val="0E3145"/>
                </a:solidFill>
                <a:latin typeface="Georgia"/>
                <a:cs typeface="ＭＳ Ｐゴシック" charset="0"/>
              </a:rPr>
              <a:t>Community, public health, and academic research expectations, priorities, and processes are different and they can affect the methods and timelines for project implementation</a:t>
            </a:r>
          </a:p>
          <a:p>
            <a:pPr>
              <a:lnSpc>
                <a:spcPct val="80000"/>
              </a:lnSpc>
              <a:spcBef>
                <a:spcPct val="0"/>
              </a:spcBef>
            </a:pPr>
            <a:endParaRPr lang="en-US" sz="1000" dirty="0"/>
          </a:p>
          <a:p>
            <a:pPr>
              <a:lnSpc>
                <a:spcPct val="80000"/>
              </a:lnSpc>
              <a:spcBef>
                <a:spcPct val="0"/>
              </a:spcBef>
            </a:pPr>
            <a:endParaRPr lang="en-US" sz="1000" dirty="0"/>
          </a:p>
          <a:p>
            <a:pPr>
              <a:lnSpc>
                <a:spcPct val="80000"/>
              </a:lnSpc>
              <a:spcBef>
                <a:spcPct val="0"/>
              </a:spcBef>
            </a:pPr>
            <a:r>
              <a:rPr lang="en-US" sz="1000" dirty="0"/>
              <a:t>In the spirit of CBPR (community-based participatory research), this community academic partnership has been a co-learning process by both parties.</a:t>
            </a:r>
            <a:r>
              <a:rPr lang="en-US" sz="1000" b="1" dirty="0"/>
              <a:t> This project highlights the value of participatory research - vital for increasing reach, effectiveness, and community relevance of preparedness and emergency response.</a:t>
            </a:r>
            <a:endParaRPr lang="en-US" sz="1000" dirty="0"/>
          </a:p>
          <a:p>
            <a:pPr>
              <a:lnSpc>
                <a:spcPct val="80000"/>
              </a:lnSpc>
              <a:spcBef>
                <a:spcPct val="0"/>
              </a:spcBef>
            </a:pPr>
            <a:endParaRPr lang="en-US" sz="1000" dirty="0"/>
          </a:p>
          <a:p>
            <a:pPr>
              <a:lnSpc>
                <a:spcPct val="80000"/>
              </a:lnSpc>
              <a:spcBef>
                <a:spcPct val="0"/>
              </a:spcBef>
            </a:pPr>
            <a:r>
              <a:rPr lang="en-US" sz="1000" dirty="0"/>
              <a:t>Partnership Lessons Learned</a:t>
            </a:r>
          </a:p>
          <a:p>
            <a:pPr>
              <a:lnSpc>
                <a:spcPct val="80000"/>
              </a:lnSpc>
              <a:spcBef>
                <a:spcPct val="0"/>
              </a:spcBef>
            </a:pPr>
            <a:r>
              <a:rPr lang="en-US" sz="1000" dirty="0"/>
              <a:t>Originally we were supposed to have 2 face to face meetings and 2 video conference calls. However the video conference calls did not happen because it was not feasible and not acceptable.</a:t>
            </a:r>
          </a:p>
          <a:p>
            <a:pPr lvl="1">
              <a:lnSpc>
                <a:spcPct val="80000"/>
              </a:lnSpc>
              <a:spcBef>
                <a:spcPct val="0"/>
              </a:spcBef>
            </a:pPr>
            <a:r>
              <a:rPr lang="en-US" sz="1000" dirty="0"/>
              <a:t>We are still dealing with the limitations of technology. </a:t>
            </a:r>
          </a:p>
          <a:p>
            <a:pPr>
              <a:lnSpc>
                <a:spcPct val="80000"/>
              </a:lnSpc>
              <a:spcBef>
                <a:spcPct val="0"/>
              </a:spcBef>
            </a:pPr>
            <a:r>
              <a:rPr lang="en-US" sz="1000" dirty="0"/>
              <a:t>There was a sense of camaraderie, despite the fact that we faced communication difficulties in terms of interpreter setup.</a:t>
            </a:r>
          </a:p>
          <a:p>
            <a:pPr>
              <a:lnSpc>
                <a:spcPct val="80000"/>
              </a:lnSpc>
              <a:spcBef>
                <a:spcPct val="0"/>
              </a:spcBef>
            </a:pPr>
            <a:r>
              <a:rPr lang="en-US" sz="1000" dirty="0"/>
              <a:t>We faced unforeseen circumstances like the fact that…</a:t>
            </a:r>
          </a:p>
          <a:p>
            <a:pPr lvl="1">
              <a:lnSpc>
                <a:spcPct val="80000"/>
              </a:lnSpc>
              <a:spcBef>
                <a:spcPct val="0"/>
              </a:spcBef>
            </a:pPr>
            <a:r>
              <a:rPr lang="en-US" sz="1000" dirty="0"/>
              <a:t>*Emergency preparedness access needs of seniors and the Deaf/HH can be quite divergent. Therefore seniors and the Deaf/HH do not always necessarily share common ground in terms of functional needs, hence the decision to have separate CAB meetings</a:t>
            </a:r>
          </a:p>
          <a:p>
            <a:pPr>
              <a:lnSpc>
                <a:spcPct val="80000"/>
              </a:lnSpc>
              <a:spcBef>
                <a:spcPct val="0"/>
              </a:spcBef>
            </a:pPr>
            <a:endParaRPr lang="en-US" sz="1000" dirty="0"/>
          </a:p>
          <a:p>
            <a:pPr>
              <a:lnSpc>
                <a:spcPct val="80000"/>
              </a:lnSpc>
              <a:spcBef>
                <a:spcPct val="0"/>
              </a:spcBef>
            </a:pPr>
            <a:r>
              <a:rPr lang="en-US" sz="1000" dirty="0"/>
              <a:t>In closing, I</a:t>
            </a:r>
            <a:r>
              <a:rPr lang="ja-JP" altLang="en-US" sz="1000" dirty="0"/>
              <a:t>’</a:t>
            </a:r>
            <a:r>
              <a:rPr lang="en-US" sz="1000" dirty="0"/>
              <a:t>d like to raise the question of who is really vulnerable before and during an emergency. We may need to rethink our ideas about vulnerability and minority communities. Lakshmi Fjord, who researched Hurricane Katrina and disability, wrote…</a:t>
            </a:r>
          </a:p>
          <a:p>
            <a:pPr lvl="1">
              <a:lnSpc>
                <a:spcPct val="80000"/>
              </a:lnSpc>
              <a:spcBef>
                <a:spcPct val="0"/>
              </a:spcBef>
            </a:pPr>
            <a:r>
              <a:rPr lang="ja-JP" altLang="en-US" sz="1000" b="1" dirty="0"/>
              <a:t>“</a:t>
            </a:r>
            <a:r>
              <a:rPr lang="en-US" sz="1000" b="1" dirty="0"/>
              <a:t>The most efficacious preparedness and response strategies arise out of the cultural knowledge of those who negotiate and adapt creatively everyday to changing circumstances – that is, the very persons considered most </a:t>
            </a:r>
            <a:r>
              <a:rPr lang="ja-JP" altLang="en-US" sz="1000" b="1" dirty="0"/>
              <a:t>“</a:t>
            </a:r>
            <a:r>
              <a:rPr lang="en-US" sz="1000" b="1" dirty="0"/>
              <a:t>vulnerable</a:t>
            </a:r>
            <a:r>
              <a:rPr lang="ja-JP" altLang="en-US" sz="1000" b="1" dirty="0"/>
              <a:t>”</a:t>
            </a:r>
            <a:r>
              <a:rPr lang="en-US" sz="1000" b="1" dirty="0"/>
              <a:t> are actually with the greatest expertise for disaster mitigation. </a:t>
            </a:r>
            <a:r>
              <a:rPr lang="ja-JP" altLang="en-US" sz="1000" b="1" dirty="0"/>
              <a:t>“</a:t>
            </a:r>
            <a:r>
              <a:rPr lang="en-US" sz="1000" b="1" dirty="0"/>
              <a:t> </a:t>
            </a:r>
            <a:endParaRPr lang="en-US" sz="1000" dirty="0"/>
          </a:p>
          <a:p>
            <a:pPr>
              <a:lnSpc>
                <a:spcPct val="80000"/>
              </a:lnSpc>
              <a:spcBef>
                <a:spcPct val="0"/>
              </a:spcBef>
            </a:pPr>
            <a:r>
              <a:rPr lang="en-US" sz="1000" u="sng" dirty="0"/>
              <a:t>Fjord, Lakshmi. </a:t>
            </a:r>
            <a:r>
              <a:rPr lang="ja-JP" altLang="en-US" sz="1000" dirty="0"/>
              <a:t>“</a:t>
            </a:r>
            <a:r>
              <a:rPr lang="en-US" sz="1000" dirty="0"/>
              <a:t>Disasters, Race, and Disability: [Un]Seen Through the Political Lens on Katrina,</a:t>
            </a:r>
            <a:r>
              <a:rPr lang="ja-JP" altLang="en-US" sz="1000" dirty="0"/>
              <a:t>”</a:t>
            </a:r>
            <a:r>
              <a:rPr lang="en-US" sz="1000" dirty="0"/>
              <a:t> Special issue of The Journal of Race and Policy   </a:t>
            </a:r>
          </a:p>
          <a:p>
            <a:pPr>
              <a:lnSpc>
                <a:spcPct val="80000"/>
              </a:lnSpc>
              <a:spcBef>
                <a:spcPct val="0"/>
              </a:spcBef>
            </a:pPr>
            <a:endParaRPr lang="en-US" sz="1000" dirty="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Arial" charset="0"/>
              </a:defRPr>
            </a:lvl1pPr>
            <a:lvl2pPr marL="742892" indent="-285728" eaLnBrk="0" hangingPunct="0">
              <a:defRPr>
                <a:solidFill>
                  <a:schemeClr val="tx1"/>
                </a:solidFill>
                <a:latin typeface="Arial" charset="0"/>
                <a:ea typeface="Arial" charset="0"/>
                <a:cs typeface="Arial" charset="0"/>
              </a:defRPr>
            </a:lvl2pPr>
            <a:lvl3pPr marL="1142911" indent="-228582" eaLnBrk="0" hangingPunct="0">
              <a:defRPr>
                <a:solidFill>
                  <a:schemeClr val="tx1"/>
                </a:solidFill>
                <a:latin typeface="Arial" charset="0"/>
                <a:ea typeface="Arial" charset="0"/>
                <a:cs typeface="Arial" charset="0"/>
              </a:defRPr>
            </a:lvl3pPr>
            <a:lvl4pPr marL="1600075" indent="-228582" eaLnBrk="0" hangingPunct="0">
              <a:defRPr>
                <a:solidFill>
                  <a:schemeClr val="tx1"/>
                </a:solidFill>
                <a:latin typeface="Arial" charset="0"/>
                <a:ea typeface="Arial" charset="0"/>
                <a:cs typeface="Arial" charset="0"/>
              </a:defRPr>
            </a:lvl4pPr>
            <a:lvl5pPr marL="2057239" indent="-228582" eaLnBrk="0" hangingPunct="0">
              <a:defRPr>
                <a:solidFill>
                  <a:schemeClr val="tx1"/>
                </a:solidFill>
                <a:latin typeface="Arial" charset="0"/>
                <a:ea typeface="Arial" charset="0"/>
                <a:cs typeface="Arial" charset="0"/>
              </a:defRPr>
            </a:lvl5pPr>
            <a:lvl6pPr marL="2514403" indent="-228582" eaLnBrk="0" fontAlgn="base" hangingPunct="0">
              <a:spcBef>
                <a:spcPct val="0"/>
              </a:spcBef>
              <a:spcAft>
                <a:spcPct val="0"/>
              </a:spcAft>
              <a:defRPr>
                <a:solidFill>
                  <a:schemeClr val="tx1"/>
                </a:solidFill>
                <a:latin typeface="Arial" charset="0"/>
                <a:ea typeface="Arial" charset="0"/>
                <a:cs typeface="Arial" charset="0"/>
              </a:defRPr>
            </a:lvl6pPr>
            <a:lvl7pPr marL="2971567" indent="-228582" eaLnBrk="0" fontAlgn="base" hangingPunct="0">
              <a:spcBef>
                <a:spcPct val="0"/>
              </a:spcBef>
              <a:spcAft>
                <a:spcPct val="0"/>
              </a:spcAft>
              <a:defRPr>
                <a:solidFill>
                  <a:schemeClr val="tx1"/>
                </a:solidFill>
                <a:latin typeface="Arial" charset="0"/>
                <a:ea typeface="Arial" charset="0"/>
                <a:cs typeface="Arial" charset="0"/>
              </a:defRPr>
            </a:lvl7pPr>
            <a:lvl8pPr marL="3428732" indent="-228582" eaLnBrk="0" fontAlgn="base" hangingPunct="0">
              <a:spcBef>
                <a:spcPct val="0"/>
              </a:spcBef>
              <a:spcAft>
                <a:spcPct val="0"/>
              </a:spcAft>
              <a:defRPr>
                <a:solidFill>
                  <a:schemeClr val="tx1"/>
                </a:solidFill>
                <a:latin typeface="Arial" charset="0"/>
                <a:ea typeface="Arial" charset="0"/>
                <a:cs typeface="Arial" charset="0"/>
              </a:defRPr>
            </a:lvl8pPr>
            <a:lvl9pPr marL="3885896" indent="-228582"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7890C8AD-D75D-B741-B271-3F9531257A8F}" type="slidenum">
              <a:rPr lang="en-US">
                <a:latin typeface="Georgia"/>
                <a:cs typeface="Georgia"/>
              </a:rPr>
              <a:pPr eaLnBrk="1" hangingPunct="1"/>
              <a:t>22</a:t>
            </a:fld>
            <a:endParaRPr lang="en-US" dirty="0">
              <a:latin typeface="Georgia"/>
              <a:cs typeface="Georgia"/>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858E6E-8C63-CF41-821F-E5CBD0056429}" type="slidenum">
              <a:rPr lang="en-US" smtClean="0"/>
              <a:t>23</a:t>
            </a:fld>
            <a:endParaRPr lang="en-US"/>
          </a:p>
        </p:txBody>
      </p:sp>
    </p:spTree>
    <p:extLst>
      <p:ext uri="{BB962C8B-B14F-4D97-AF65-F5344CB8AC3E}">
        <p14:creationId xmlns:p14="http://schemas.microsoft.com/office/powerpoint/2010/main" val="3138745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Gary May… </a:t>
            </a:r>
            <a:r>
              <a:rPr lang="en-US" sz="1200" kern="1200" dirty="0" err="1" smtClean="0">
                <a:solidFill>
                  <a:schemeClr val="tx1"/>
                </a:solidFill>
                <a:effectLst/>
                <a:latin typeface="+mn-lt"/>
                <a:ea typeface="+mn-ea"/>
                <a:cs typeface="+mn-cs"/>
              </a:rPr>
              <a:t>Ri</a:t>
            </a:r>
            <a:r>
              <a:rPr lang="en-US" sz="1200" kern="1200" dirty="0" smtClean="0">
                <a:solidFill>
                  <a:schemeClr val="tx1"/>
                </a:solidFill>
                <a:effectLst/>
                <a:latin typeface="+mn-lt"/>
                <a:ea typeface="+mn-ea"/>
                <a:cs typeface="+mn-cs"/>
              </a:rPr>
              <a:t>)</a:t>
            </a:r>
            <a:r>
              <a:rPr lang="en-US" sz="1200" kern="1200" dirty="0" err="1" smtClean="0">
                <a:solidFill>
                  <a:schemeClr val="tx1"/>
                </a:solidFill>
                <a:effectLst/>
                <a:latin typeface="+mn-lt"/>
                <a:ea typeface="+mn-ea"/>
                <a:cs typeface="+mn-cs"/>
              </a:rPr>
              <a:t>t’hcf</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insuiuie</a:t>
            </a:r>
            <a:r>
              <a:rPr lang="en-US" sz="1200" kern="1200" dirty="0" smtClean="0">
                <a:solidFill>
                  <a:schemeClr val="tx1"/>
                </a:solidFill>
                <a:effectLst/>
                <a:latin typeface="+mn-lt"/>
                <a:ea typeface="+mn-ea"/>
                <a:cs typeface="+mn-cs"/>
              </a:rPr>
              <a:t>. Research: Activist lives and the academy. Dis- ability &amp; Society, 15(6), 861-882. </a:t>
            </a:r>
          </a:p>
          <a:p>
            <a:r>
              <a:rPr lang="en-US" sz="1200" kern="1200" dirty="0" err="1" smtClean="0">
                <a:solidFill>
                  <a:schemeClr val="tx1"/>
                </a:solidFill>
                <a:effectLst/>
                <a:latin typeface="+mn-lt"/>
                <a:ea typeface="+mn-ea"/>
                <a:cs typeface="+mn-cs"/>
              </a:rPr>
              <a:t>Goodley</a:t>
            </a:r>
            <a:r>
              <a:rPr lang="en-US" sz="1200" kern="1200" dirty="0" smtClean="0">
                <a:solidFill>
                  <a:schemeClr val="tx1"/>
                </a:solidFill>
                <a:effectLst/>
                <a:latin typeface="+mn-lt"/>
                <a:ea typeface="+mn-ea"/>
                <a:cs typeface="+mn-cs"/>
              </a:rPr>
              <a:t>, D., &amp; Moore, M. (2000). Doing disability research: Activist lives and the academy. Dis- ability &amp; Society, 15{6), 861-882. </a:t>
            </a:r>
          </a:p>
          <a:p>
            <a:r>
              <a:rPr lang="en-US" sz="1200" kern="1200" dirty="0" smtClean="0">
                <a:solidFill>
                  <a:schemeClr val="tx1"/>
                </a:solidFill>
                <a:effectLst/>
                <a:latin typeface="+mn-lt"/>
                <a:ea typeface="+mn-ea"/>
                <a:cs typeface="+mn-cs"/>
              </a:rPr>
              <a:t>Pfeiffer, D. (2000). The disability paradigm. Journal of Disability Policy studies, 11(2), 98-99. </a:t>
            </a:r>
          </a:p>
          <a:p>
            <a:r>
              <a:rPr lang="en-US" sz="1200" kern="1200" dirty="0" smtClean="0">
                <a:solidFill>
                  <a:schemeClr val="tx1"/>
                </a:solidFill>
                <a:effectLst/>
                <a:latin typeface="+mn-lt"/>
                <a:ea typeface="+mn-ea"/>
                <a:cs typeface="+mn-cs"/>
              </a:rPr>
              <a:t>Linton, S. (1998). Claiming disability. New York: New York University Press. </a:t>
            </a:r>
          </a:p>
          <a:p>
            <a:endParaRPr lang="en-US" dirty="0"/>
          </a:p>
        </p:txBody>
      </p:sp>
      <p:sp>
        <p:nvSpPr>
          <p:cNvPr id="4" name="Slide Number Placeholder 3"/>
          <p:cNvSpPr>
            <a:spLocks noGrp="1"/>
          </p:cNvSpPr>
          <p:nvPr>
            <p:ph type="sldNum" sz="quarter" idx="10"/>
          </p:nvPr>
        </p:nvSpPr>
        <p:spPr/>
        <p:txBody>
          <a:bodyPr/>
          <a:lstStyle/>
          <a:p>
            <a:fld id="{11858E6E-8C63-CF41-821F-E5CBD0056429}" type="slidenum">
              <a:rPr lang="en-US" smtClean="0"/>
              <a:t>25</a:t>
            </a:fld>
            <a:endParaRPr lang="en-US"/>
          </a:p>
        </p:txBody>
      </p:sp>
    </p:spTree>
    <p:extLst>
      <p:ext uri="{BB962C8B-B14F-4D97-AF65-F5344CB8AC3E}">
        <p14:creationId xmlns:p14="http://schemas.microsoft.com/office/powerpoint/2010/main" val="12388895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p:spPr>
      </p:sp>
      <p:sp>
        <p:nvSpPr>
          <p:cNvPr id="3" name="Notes Placeholder 2"/>
          <p:cNvSpPr>
            <a:spLocks noGrp="1"/>
          </p:cNvSpPr>
          <p:nvPr>
            <p:ph type="body" idx="1"/>
          </p:nvPr>
        </p:nvSpPr>
        <p:spPr/>
        <p:txBody>
          <a:bodyPr>
            <a:normAutofit fontScale="92500" lnSpcReduction="20000"/>
          </a:bodyPr>
          <a:lstStyle/>
          <a:p>
            <a:pPr defTabSz="892637">
              <a:defRPr/>
            </a:pPr>
            <a:r>
              <a:rPr lang="en-US" sz="1400" b="1" dirty="0" smtClean="0">
                <a:solidFill>
                  <a:srgbClr val="000000"/>
                </a:solidFill>
              </a:rPr>
              <a:t>Applications = manual</a:t>
            </a:r>
            <a:r>
              <a:rPr lang="en-US" sz="1400" b="1" baseline="0" dirty="0" smtClean="0">
                <a:solidFill>
                  <a:srgbClr val="000000"/>
                </a:solidFill>
              </a:rPr>
              <a:t> for faculty, student organizations. </a:t>
            </a:r>
            <a:r>
              <a:rPr lang="en-US" sz="1400" b="1" dirty="0" smtClean="0">
                <a:solidFill>
                  <a:srgbClr val="000000"/>
                </a:solidFill>
              </a:rPr>
              <a:t>To wrap up we went over various</a:t>
            </a:r>
            <a:r>
              <a:rPr lang="en-US" sz="1400" b="1" baseline="0" dirty="0" smtClean="0">
                <a:solidFill>
                  <a:srgbClr val="000000"/>
                </a:solidFill>
              </a:rPr>
              <a:t> theoretical models of disability, discussed disability inclusive research practices and also patients and doctors with disabilities and their experiences in the medical system. </a:t>
            </a:r>
          </a:p>
          <a:p>
            <a:pPr marL="0" marR="0" indent="0" algn="l" defTabSz="892637"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Reach out</a:t>
            </a:r>
            <a:r>
              <a:rPr lang="en-US" sz="1400" b="1" kern="1200" baseline="0" dirty="0" smtClean="0">
                <a:solidFill>
                  <a:schemeClr val="tx1"/>
                </a:solidFill>
                <a:effectLst/>
                <a:latin typeface="+mn-lt"/>
                <a:ea typeface="+mn-ea"/>
                <a:cs typeface="+mn-cs"/>
              </a:rPr>
              <a:t> to your peers, don’t just consider deaf and hard of hearing people as your patients or perhaps as your friends but also your colleagues</a:t>
            </a:r>
            <a:endParaRPr lang="en-US" sz="1400" b="1" kern="1200" dirty="0" smtClean="0">
              <a:solidFill>
                <a:schemeClr val="tx1"/>
              </a:solidFill>
              <a:effectLst/>
              <a:latin typeface="+mn-lt"/>
              <a:ea typeface="+mn-ea"/>
              <a:cs typeface="+mn-cs"/>
            </a:endParaRPr>
          </a:p>
          <a:p>
            <a:pPr defTabSz="892637">
              <a:defRPr/>
            </a:pPr>
            <a:endParaRPr lang="en-US" sz="1400" b="0" baseline="0" dirty="0" smtClean="0">
              <a:solidFill>
                <a:srgbClr val="000000"/>
              </a:solidFill>
            </a:endParaRPr>
          </a:p>
          <a:p>
            <a:pPr defTabSz="892637">
              <a:defRPr/>
            </a:pPr>
            <a:endParaRPr lang="en-US" sz="1400" b="1" baseline="0" dirty="0" smtClean="0">
              <a:solidFill>
                <a:srgbClr val="000000"/>
              </a:solidFill>
            </a:endParaRPr>
          </a:p>
          <a:p>
            <a:pPr defTabSz="892637">
              <a:defRPr/>
            </a:pPr>
            <a:endParaRPr lang="en-US" sz="1400" b="1" baseline="0" dirty="0" smtClean="0">
              <a:solidFill>
                <a:srgbClr val="000000"/>
              </a:solidFill>
            </a:endParaRPr>
          </a:p>
          <a:p>
            <a:pPr defTabSz="892637">
              <a:defRPr/>
            </a:pPr>
            <a:r>
              <a:rPr lang="en-US" sz="1400" b="1" dirty="0" smtClean="0">
                <a:solidFill>
                  <a:srgbClr val="000000"/>
                </a:solidFill>
              </a:rPr>
              <a:t>Our discussion about the </a:t>
            </a:r>
            <a:r>
              <a:rPr lang="en-US" sz="1400" b="1" dirty="0">
                <a:solidFill>
                  <a:srgbClr val="000000"/>
                </a:solidFill>
              </a:rPr>
              <a:t>Deaf/HH population has the potential to improve communication for all populations</a:t>
            </a:r>
            <a:endParaRPr lang="en-US" sz="1400" dirty="0">
              <a:solidFill>
                <a:srgbClr val="000000"/>
              </a:solidFill>
            </a:endParaRPr>
          </a:p>
          <a:p>
            <a:pPr defTabSz="892637">
              <a:defRPr/>
            </a:pPr>
            <a:r>
              <a:rPr lang="en-US" sz="1400" dirty="0" smtClean="0">
                <a:ea typeface="ＭＳ Ｐゴシック" charset="-128"/>
              </a:rPr>
              <a:t>We are talking</a:t>
            </a:r>
            <a:r>
              <a:rPr lang="en-US" sz="1400" baseline="0" dirty="0" smtClean="0">
                <a:ea typeface="ＭＳ Ｐゴシック" charset="-128"/>
              </a:rPr>
              <a:t> about over </a:t>
            </a:r>
            <a:r>
              <a:rPr lang="en-US" sz="1400" dirty="0" smtClean="0">
                <a:ea typeface="ＭＳ Ｐゴシック" charset="-128"/>
              </a:rPr>
              <a:t>100 </a:t>
            </a:r>
            <a:r>
              <a:rPr lang="en-US" sz="1400" dirty="0">
                <a:ea typeface="ＭＳ Ｐゴシック" charset="-128"/>
              </a:rPr>
              <a:t>million Americans: (Deaf/HH </a:t>
            </a:r>
            <a:r>
              <a:rPr lang="en-US" sz="1400" dirty="0" smtClean="0">
                <a:ea typeface="ＭＳ Ｐゴシック" charset="-128"/>
              </a:rPr>
              <a:t>48, </a:t>
            </a:r>
            <a:r>
              <a:rPr lang="en-US" sz="1400" dirty="0">
                <a:ea typeface="ＭＳ Ｐゴシック" charset="-128"/>
              </a:rPr>
              <a:t>ESL 30, Low Literacy 27, Children 12</a:t>
            </a:r>
            <a:r>
              <a:rPr lang="en-US" sz="1400" dirty="0" smtClean="0">
                <a:ea typeface="ＭＳ Ｐゴシック" charset="-128"/>
              </a:rPr>
              <a:t>) (With the baby boomers there will be even more hard-of-hearing people</a:t>
            </a:r>
            <a:r>
              <a:rPr lang="en-US" sz="1400" baseline="0" dirty="0" smtClean="0">
                <a:ea typeface="ＭＳ Ｐゴシック" charset="-128"/>
              </a:rPr>
              <a:t> as time goes on)</a:t>
            </a:r>
            <a:endParaRPr lang="en-US" sz="1400" dirty="0" smtClean="0">
              <a:ea typeface="ＭＳ Ｐゴシック" charset="-128"/>
            </a:endParaRPr>
          </a:p>
          <a:p>
            <a:pPr defTabSz="892637">
              <a:defRPr/>
            </a:pPr>
            <a:endParaRPr lang="en-US" sz="1400" dirty="0" smtClean="0">
              <a:ea typeface="ＭＳ Ｐゴシック" charset="-128"/>
            </a:endParaRPr>
          </a:p>
          <a:p>
            <a:pPr defTabSz="892637">
              <a:defRPr/>
            </a:pPr>
            <a:r>
              <a:rPr lang="en-US" sz="1400" dirty="0" smtClean="0">
                <a:ea typeface="ＭＳ Ｐゴシック" charset="-128"/>
              </a:rPr>
              <a:t>Strokes, neurological disorders, dementia, </a:t>
            </a:r>
            <a:r>
              <a:rPr lang="en-US" sz="1400" dirty="0" err="1" smtClean="0">
                <a:ea typeface="ＭＳ Ｐゴシック" charset="-128"/>
              </a:rPr>
              <a:t>alzheimers</a:t>
            </a:r>
            <a:r>
              <a:rPr lang="en-US" sz="1400" baseline="0" dirty="0" smtClean="0">
                <a:ea typeface="ＭＳ Ｐゴシック" charset="-128"/>
              </a:rPr>
              <a:t> all cause speech or communication difficulties</a:t>
            </a:r>
            <a:endParaRPr lang="en-US" sz="1400" dirty="0" smtClean="0">
              <a:ea typeface="ＭＳ Ｐゴシック" charset="-128"/>
            </a:endParaRPr>
          </a:p>
          <a:p>
            <a:pPr defTabSz="892637">
              <a:defRPr/>
            </a:pPr>
            <a:endParaRPr lang="en-US" sz="1400" b="1" i="1" dirty="0" smtClean="0">
              <a:ea typeface="ＭＳ Ｐゴシック" charset="-128"/>
            </a:endParaRPr>
          </a:p>
          <a:p>
            <a:pPr defTabSz="892637">
              <a:defRPr/>
            </a:pPr>
            <a:r>
              <a:rPr lang="en-US" sz="1400" b="1" i="1" dirty="0" smtClean="0">
                <a:ea typeface="ＭＳ Ｐゴシック" charset="-128"/>
              </a:rPr>
              <a:t>Those with brain</a:t>
            </a:r>
            <a:r>
              <a:rPr lang="en-US" sz="1400" b="1" i="1" baseline="0" dirty="0" smtClean="0">
                <a:ea typeface="ＭＳ Ｐゴシック" charset="-128"/>
              </a:rPr>
              <a:t> trauma,</a:t>
            </a:r>
            <a:r>
              <a:rPr lang="en-US" sz="1400" b="1" i="1" dirty="0" smtClean="0">
                <a:ea typeface="ＭＳ Ｐゴシック" charset="-128"/>
              </a:rPr>
              <a:t> autism,</a:t>
            </a:r>
            <a:r>
              <a:rPr lang="en-US" sz="1400" b="1" i="1" baseline="0" dirty="0" smtClean="0">
                <a:ea typeface="ＭＳ Ｐゴシック" charset="-128"/>
              </a:rPr>
              <a:t> developmental disabilities, dementia, degenerative motor diseases, oral cancer</a:t>
            </a:r>
          </a:p>
          <a:p>
            <a:pPr defTabSz="892637">
              <a:defRPr/>
            </a:pPr>
            <a:endParaRPr lang="en-US" sz="1400" b="1" i="1" baseline="0" dirty="0" smtClean="0">
              <a:ea typeface="ＭＳ Ｐゴシック" charset="-128"/>
            </a:endParaRPr>
          </a:p>
          <a:p>
            <a:pPr defTabSz="892637">
              <a:defRPr/>
            </a:pPr>
            <a:r>
              <a:rPr lang="en-US" sz="1400" b="1" i="1" baseline="0" dirty="0" smtClean="0">
                <a:ea typeface="ＭＳ Ｐゴシック" charset="-128"/>
              </a:rPr>
              <a:t>CLOSING: We live in a progressive city with lots of racial and ethnic diversity where LGBTQI and minority populations have a strong voice. You as part of this combined MPH/MD program are ahead of the game in terms of being mindful to the communication needs of various </a:t>
            </a:r>
            <a:r>
              <a:rPr lang="en-US" sz="1400" b="1" i="1" baseline="0" dirty="0" err="1" smtClean="0">
                <a:ea typeface="ＭＳ Ｐゴシック" charset="-128"/>
              </a:rPr>
              <a:t>populations.You</a:t>
            </a:r>
            <a:r>
              <a:rPr lang="en-US" sz="1400" b="1" i="1" baseline="0" dirty="0" smtClean="0">
                <a:ea typeface="ＭＳ Ｐゴシック" charset="-128"/>
              </a:rPr>
              <a:t> have an advantage in terms of developing cultural and linguistic competence. It is ok to be afraid, to be uncomfortable, to not know what to do. That is better than being overconfident doctors, because overconfident doctors make mistakes. Lets not simply  think about deaf people here, lets start a broader conversation about how meeting the needs of this population can help improve doctor patient communication for all populations. </a:t>
            </a:r>
          </a:p>
          <a:p>
            <a:pPr defTabSz="892637">
              <a:defRPr/>
            </a:pPr>
            <a:endParaRPr lang="en-US" sz="1400" b="1" i="1" baseline="0" dirty="0" smtClean="0">
              <a:ea typeface="ＭＳ Ｐゴシック" charset="-128"/>
            </a:endParaRPr>
          </a:p>
          <a:p>
            <a:pPr defTabSz="892637">
              <a:defRPr/>
            </a:pPr>
            <a:endParaRPr lang="en-US" sz="1400" b="1" i="1" baseline="0" dirty="0" smtClean="0">
              <a:ea typeface="ＭＳ Ｐゴシック" charset="-128"/>
            </a:endParaRPr>
          </a:p>
          <a:p>
            <a:pPr defTabSz="892637">
              <a:defRPr/>
            </a:pPr>
            <a:r>
              <a:rPr lang="en-US" sz="1400" b="1" i="1" baseline="0" dirty="0" smtClean="0">
                <a:ea typeface="ＭＳ Ｐゴシック" charset="-128"/>
              </a:rPr>
              <a:t>Any questions about navigating my life as a deaf person?</a:t>
            </a:r>
          </a:p>
          <a:p>
            <a:pPr defTabSz="892637">
              <a:defRPr/>
            </a:pPr>
            <a:endParaRPr lang="en-US" sz="1400" b="1" i="1" baseline="0" dirty="0" smtClean="0">
              <a:ea typeface="ＭＳ Ｐゴシック" charset="-128"/>
            </a:endParaRPr>
          </a:p>
          <a:p>
            <a:pPr defTabSz="892637">
              <a:defRPr/>
            </a:pPr>
            <a:endParaRPr lang="en-US" sz="1400" b="1" i="1" dirty="0">
              <a:ea typeface="ＭＳ Ｐゴシック" charset="-128"/>
            </a:endParaRPr>
          </a:p>
        </p:txBody>
      </p:sp>
      <p:sp>
        <p:nvSpPr>
          <p:cNvPr id="4" name="Slide Number Placeholder 3"/>
          <p:cNvSpPr>
            <a:spLocks noGrp="1"/>
          </p:cNvSpPr>
          <p:nvPr>
            <p:ph type="sldNum" sz="quarter" idx="10"/>
          </p:nvPr>
        </p:nvSpPr>
        <p:spPr/>
        <p:txBody>
          <a:bodyPr/>
          <a:lstStyle/>
          <a:p>
            <a:fld id="{4D2AE7E8-F78C-46B6-98C5-66066A296E49}" type="slidenum">
              <a:rPr lang="en-US" smtClean="0"/>
              <a:pPr/>
              <a:t>27</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close the gap between us and them.</a:t>
            </a:r>
            <a:r>
              <a:rPr lang="en-US" baseline="0" dirty="0" smtClean="0"/>
              <a:t> </a:t>
            </a:r>
            <a:r>
              <a:rPr lang="en-US" dirty="0" smtClean="0"/>
              <a:t>Lets think about disability as one part of the</a:t>
            </a:r>
            <a:r>
              <a:rPr lang="en-US" baseline="0" dirty="0" smtClean="0"/>
              <a:t> continuum of human experience and be mindful of this in your practice, your research, your teaching and your mentorship. All of us will at some point of our lives become disabled or sick. I’ve always felt if people considered themselves temporarily able bodied that the world would be a more compassionate place. We are all part of the same community. Have empathy. </a:t>
            </a:r>
          </a:p>
          <a:p>
            <a:endParaRPr lang="en-US" baseline="0" dirty="0" smtClean="0"/>
          </a:p>
          <a:p>
            <a:r>
              <a:rPr lang="en-US" dirty="0" smtClean="0"/>
              <a:t>As doctors… You may be primed to first suggest the medical model of intervention </a:t>
            </a:r>
          </a:p>
          <a:p>
            <a:r>
              <a:rPr lang="en-US" dirty="0" smtClean="0"/>
              <a:t>Suggest various organizations that use different approaches so that parents and patients make informed choices</a:t>
            </a:r>
          </a:p>
          <a:p>
            <a:r>
              <a:rPr lang="en-US" dirty="0" smtClean="0"/>
              <a:t>Trust the patient, take a collaborative approach</a:t>
            </a:r>
          </a:p>
          <a:p>
            <a:r>
              <a:rPr lang="en-US" dirty="0" smtClean="0"/>
              <a:t>“Nothing about us without us”</a:t>
            </a:r>
          </a:p>
          <a:p>
            <a:endParaRPr lang="en-US" dirty="0"/>
          </a:p>
        </p:txBody>
      </p:sp>
      <p:sp>
        <p:nvSpPr>
          <p:cNvPr id="4" name="Slide Number Placeholder 3"/>
          <p:cNvSpPr>
            <a:spLocks noGrp="1"/>
          </p:cNvSpPr>
          <p:nvPr>
            <p:ph type="sldNum" sz="quarter" idx="10"/>
          </p:nvPr>
        </p:nvSpPr>
        <p:spPr/>
        <p:txBody>
          <a:bodyPr/>
          <a:lstStyle/>
          <a:p>
            <a:fld id="{11858E6E-8C63-CF41-821F-E5CBD0056429}" type="slidenum">
              <a:rPr lang="en-US" smtClean="0"/>
              <a:t>28</a:t>
            </a:fld>
            <a:endParaRPr lang="en-US"/>
          </a:p>
        </p:txBody>
      </p:sp>
    </p:spTree>
    <p:extLst>
      <p:ext uri="{BB962C8B-B14F-4D97-AF65-F5344CB8AC3E}">
        <p14:creationId xmlns:p14="http://schemas.microsoft.com/office/powerpoint/2010/main" val="23252627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The Deaf Strong Hospital Program: A Model of Diversity and Inclusion Training for First-Year Medical Students</a:t>
            </a:r>
            <a:endParaRPr lang="en-US" sz="1200" kern="1200" dirty="0" smtClean="0">
              <a:solidFill>
                <a:schemeClr val="tx1"/>
              </a:solidFill>
              <a:effectLst/>
              <a:latin typeface="+mn-lt"/>
              <a:ea typeface="+mn-ea"/>
              <a:cs typeface="+mn-cs"/>
            </a:endParaRPr>
          </a:p>
          <a:p>
            <a:r>
              <a:rPr lang="en-US" sz="1200" kern="1200" dirty="0" err="1" smtClean="0">
                <a:solidFill>
                  <a:schemeClr val="tx1"/>
                </a:solidFill>
                <a:effectLst/>
                <a:latin typeface="+mn-lt"/>
                <a:ea typeface="+mn-ea"/>
                <a:cs typeface="+mn-cs"/>
              </a:rPr>
              <a:t>Thew</a:t>
            </a:r>
            <a:r>
              <a:rPr lang="en-US" sz="1200" kern="1200" dirty="0" smtClean="0">
                <a:solidFill>
                  <a:schemeClr val="tx1"/>
                </a:solidFill>
                <a:effectLst/>
                <a:latin typeface="+mn-lt"/>
                <a:ea typeface="+mn-ea"/>
                <a:cs typeface="+mn-cs"/>
              </a:rPr>
              <a:t>, Denise PhD; Smith, Scott R. MD, MPH; Chang, Christopher MD; Starr, Matt MPH</a:t>
            </a:r>
          </a:p>
          <a:p>
            <a:r>
              <a:rPr lang="en-US" sz="1200" kern="1200" dirty="0" smtClean="0">
                <a:solidFill>
                  <a:schemeClr val="tx1"/>
                </a:solidFill>
                <a:effectLst/>
                <a:latin typeface="+mn-lt"/>
                <a:ea typeface="+mn-ea"/>
                <a:cs typeface="+mn-cs"/>
              </a:rPr>
              <a:t>Academic Medicine . 87(11):1496–1500, November 2012.</a:t>
            </a:r>
          </a:p>
          <a:p>
            <a:r>
              <a:rPr lang="en-US" sz="1200" kern="1200" dirty="0" err="1" smtClean="0">
                <a:solidFill>
                  <a:schemeClr val="tx1"/>
                </a:solidFill>
                <a:effectLst/>
                <a:latin typeface="+mn-lt"/>
                <a:ea typeface="+mn-ea"/>
                <a:cs typeface="+mn-cs"/>
              </a:rPr>
              <a:t>doi</a:t>
            </a:r>
            <a:r>
              <a:rPr lang="en-US" sz="1200" kern="1200" dirty="0" smtClean="0">
                <a:solidFill>
                  <a:schemeClr val="tx1"/>
                </a:solidFill>
                <a:effectLst/>
                <a:latin typeface="+mn-lt"/>
                <a:ea typeface="+mn-ea"/>
                <a:cs typeface="+mn-cs"/>
              </a:rPr>
              <a:t>: 10.1097/ACM.0b013e31826d322d</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Bartlett, G., PhD, et al., </a:t>
            </a:r>
            <a:r>
              <a:rPr lang="en-US" sz="1200" i="1" kern="1200" dirty="0" smtClean="0">
                <a:solidFill>
                  <a:schemeClr val="tx1"/>
                </a:solidFill>
                <a:effectLst/>
                <a:latin typeface="+mn-lt"/>
                <a:ea typeface="+mn-ea"/>
                <a:cs typeface="+mn-cs"/>
              </a:rPr>
              <a:t>Impact of patient communication problems on the risk of preventable adverse events in acute care settings.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Cmaj</a:t>
            </a:r>
            <a:r>
              <a:rPr lang="en-US" sz="1200" kern="1200" dirty="0" smtClean="0">
                <a:solidFill>
                  <a:schemeClr val="tx1"/>
                </a:solidFill>
                <a:effectLst/>
                <a:latin typeface="+mn-lt"/>
                <a:ea typeface="+mn-ea"/>
                <a:cs typeface="+mn-cs"/>
              </a:rPr>
              <a:t>, 2008. </a:t>
            </a:r>
            <a:r>
              <a:rPr lang="en-US" sz="1200" b="1" kern="1200" dirty="0" smtClean="0">
                <a:solidFill>
                  <a:schemeClr val="tx1"/>
                </a:solidFill>
                <a:effectLst/>
                <a:latin typeface="+mn-lt"/>
                <a:ea typeface="+mn-ea"/>
                <a:cs typeface="+mn-cs"/>
              </a:rPr>
              <a:t>178</a:t>
            </a:r>
            <a:r>
              <a:rPr lang="en-US" sz="1200" kern="1200" dirty="0" smtClean="0">
                <a:solidFill>
                  <a:schemeClr val="tx1"/>
                </a:solidFill>
                <a:effectLst/>
                <a:latin typeface="+mn-lt"/>
                <a:ea typeface="+mn-ea"/>
                <a:cs typeface="+mn-cs"/>
              </a:rPr>
              <a:t>(12): p. 1555-1562.</a:t>
            </a:r>
            <a:r>
              <a:rPr lang="en-US" dirty="0" smtClean="0">
                <a:effectLst/>
              </a:rPr>
              <a:t>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11858E6E-8C63-CF41-821F-E5CBD0056429}" type="slidenum">
              <a:rPr lang="en-US" smtClean="0"/>
              <a:t>29</a:t>
            </a:fld>
            <a:endParaRPr lang="en-US"/>
          </a:p>
        </p:txBody>
      </p:sp>
    </p:spTree>
    <p:extLst>
      <p:ext uri="{BB962C8B-B14F-4D97-AF65-F5344CB8AC3E}">
        <p14:creationId xmlns:p14="http://schemas.microsoft.com/office/powerpoint/2010/main" val="36881895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There are an estimated one billion people in the world with a disability, and 18 percent of Americans or almost one in five have a disability so this is a huge issue. If you are not disabled now maybe at some point in the future you might be...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(Disability can be broadly defined here as a legal term under the ADA that defines it as a physical or mental impairment that substantially affects one of your major life activities. But your patients may not see their conditions as a disability so it really depends on context…(it</a:t>
            </a:r>
            <a:r>
              <a:rPr lang="fr-FR" sz="1200"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s a problem of</a:t>
            </a:r>
            <a:r>
              <a:rPr lang="en-US" sz="1200" kern="1200" baseline="0" dirty="0" smtClean="0">
                <a:solidFill>
                  <a:schemeClr val="tx1"/>
                </a:solidFill>
                <a:effectLst/>
                <a:latin typeface="+mn-lt"/>
                <a:ea typeface="+mn-ea"/>
                <a:cs typeface="+mn-cs"/>
              </a:rPr>
              <a:t> semantics – is illness a disability? ) </a:t>
            </a:r>
            <a:r>
              <a:rPr lang="en-US" sz="1200" kern="1200" dirty="0" smtClean="0">
                <a:solidFill>
                  <a:schemeClr val="tx1"/>
                </a:solidFill>
                <a:effectLst/>
                <a:latin typeface="+mn-lt"/>
                <a:ea typeface="+mn-ea"/>
                <a:cs typeface="+mn-cs"/>
              </a:rPr>
              <a:t>I’m so curious about your experiences and thoughts about how to improve patient care for patients with disabilities – )</a:t>
            </a:r>
            <a:endParaRPr lang="en-US" dirty="0" smtClean="0"/>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4D2AE7E8-F78C-46B6-98C5-66066A296E49}" type="slidenum">
              <a:rPr lang="en-US" smtClean="0"/>
              <a:pPr/>
              <a:t>3</a:t>
            </a:fld>
            <a:endParaRPr lang="en-US"/>
          </a:p>
        </p:txBody>
      </p:sp>
    </p:spTree>
    <p:extLst>
      <p:ext uri="{BB962C8B-B14F-4D97-AF65-F5344CB8AC3E}">
        <p14:creationId xmlns:p14="http://schemas.microsoft.com/office/powerpoint/2010/main" val="11488423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My </a:t>
            </a:r>
            <a:r>
              <a:rPr lang="en-US" sz="1200" kern="1200" dirty="0" smtClean="0">
                <a:solidFill>
                  <a:schemeClr val="tx1"/>
                </a:solidFill>
                <a:effectLst/>
                <a:latin typeface="+mn-lt"/>
                <a:ea typeface="+mn-ea"/>
                <a:cs typeface="+mn-cs"/>
              </a:rPr>
              <a:t>aim is for us to have a collaborative discussion.. I want to revolutionize the way you think about disability so that you can be better informed as researchers</a:t>
            </a:r>
            <a:r>
              <a:rPr lang="en-US" sz="1200" kern="1200" baseline="0" dirty="0" smtClean="0">
                <a:solidFill>
                  <a:schemeClr val="tx1"/>
                </a:solidFill>
                <a:effectLst/>
                <a:latin typeface="+mn-lt"/>
                <a:ea typeface="+mn-ea"/>
                <a:cs typeface="+mn-cs"/>
              </a:rPr>
              <a:t> and </a:t>
            </a:r>
            <a:r>
              <a:rPr lang="en-US" sz="1200" kern="1200" dirty="0" smtClean="0">
                <a:solidFill>
                  <a:schemeClr val="tx1"/>
                </a:solidFill>
                <a:effectLst/>
                <a:latin typeface="+mn-lt"/>
                <a:ea typeface="+mn-ea"/>
                <a:cs typeface="+mn-cs"/>
              </a:rPr>
              <a:t>practitioners. This has huge implications for culturally competent scholarship.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It might be as simple as allowing space for discomfort surrounding disability when mentoring medical students. Or as specific as changing the language used in surveys of patients when asking them about their disability or disabilities. </a:t>
            </a:r>
          </a:p>
          <a:p>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(5 min discussion) Here is the overarching goal for today. Before I begin can we go around the room – I’d like a brief background and quick and dirty summary of your research projects? (take notes) I was told some of you are doing work on increasing empathic actions/behaviors, palliative care communication, increasing patient advocacy with legislatures, and screening conversations with patients. And let me know if any of your work relates to disability and if so, how?</a:t>
            </a:r>
            <a:r>
              <a:rPr lang="en-US" dirty="0" smtClean="0">
                <a:effectLst/>
              </a:rPr>
              <a:t> </a:t>
            </a:r>
            <a:endParaRPr lang="en-US" sz="1200" kern="1200" baseline="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11858E6E-8C63-CF41-821F-E5CBD0056429}" type="slidenum">
              <a:rPr lang="en-US" smtClean="0"/>
              <a:t>4</a:t>
            </a:fld>
            <a:endParaRPr lang="en-US"/>
          </a:p>
        </p:txBody>
      </p:sp>
    </p:spTree>
    <p:extLst>
      <p:ext uri="{BB962C8B-B14F-4D97-AF65-F5344CB8AC3E}">
        <p14:creationId xmlns:p14="http://schemas.microsoft.com/office/powerpoint/2010/main" val="156424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p:spPr>
      </p:sp>
      <p:sp>
        <p:nvSpPr>
          <p:cNvPr id="3" name="Notes Placeholder 2"/>
          <p:cNvSpPr>
            <a:spLocks noGrp="1"/>
          </p:cNvSpPr>
          <p:nvPr>
            <p:ph type="body" idx="1"/>
          </p:nvPr>
        </p:nvSpPr>
        <p:spPr/>
        <p:txBody>
          <a:bodyPr>
            <a:normAutofit/>
          </a:bodyPr>
          <a:lstStyle/>
          <a:p>
            <a:r>
              <a:rPr lang="en-US" dirty="0" smtClean="0"/>
              <a:t>I think the discomfort around</a:t>
            </a:r>
            <a:r>
              <a:rPr lang="en-US" baseline="0" dirty="0" smtClean="0"/>
              <a:t> disability is totally understandable (share story of blind student at Brown) and its reflected in some of the various models of disability I’ll go over now… </a:t>
            </a:r>
            <a:r>
              <a:rPr lang="en-US" dirty="0" smtClean="0"/>
              <a:t>In</a:t>
            </a:r>
            <a:r>
              <a:rPr lang="en-US" baseline="0" dirty="0" smtClean="0"/>
              <a:t> contrast to the Merriam Webster definitions I’d like to reframe disability more positively.. How could we frame disability differently in our research, in our medical practice and when mentoring students?</a:t>
            </a:r>
          </a:p>
          <a:p>
            <a:endParaRPr lang="en-US" baseline="0" dirty="0" smtClean="0"/>
          </a:p>
          <a:p>
            <a:endParaRPr lang="en-US" baseline="0" dirty="0" smtClean="0"/>
          </a:p>
          <a:p>
            <a:endParaRPr lang="en-US" baseline="0" dirty="0" smtClean="0"/>
          </a:p>
          <a:p>
            <a:endParaRPr lang="en-US" baseline="0" dirty="0" smtClean="0"/>
          </a:p>
          <a:p>
            <a:endParaRPr lang="en-US" baseline="0" dirty="0" smtClean="0"/>
          </a:p>
          <a:p>
            <a:r>
              <a:rPr lang="en-US" dirty="0" smtClean="0"/>
              <a:t>Think about how you can communicate with your patients from a place</a:t>
            </a:r>
            <a:r>
              <a:rPr lang="en-US" baseline="0" dirty="0" smtClean="0"/>
              <a:t> of strength and respect. </a:t>
            </a:r>
          </a:p>
          <a:p>
            <a:endParaRPr lang="en-US" baseline="0" dirty="0" smtClean="0"/>
          </a:p>
          <a:p>
            <a:r>
              <a:rPr lang="en-US" baseline="0" dirty="0" smtClean="0"/>
              <a:t>Nothing about us without us. Berkeley is the birthplace of the Disability Rights Movement. Some doctors often made me feel like I was less than others made me feel empowered.</a:t>
            </a:r>
          </a:p>
          <a:p>
            <a:endParaRPr lang="en-US" baseline="0" dirty="0" smtClean="0"/>
          </a:p>
          <a:p>
            <a:r>
              <a:rPr lang="en-US" dirty="0" smtClean="0"/>
              <a:t>CONTENT:</a:t>
            </a:r>
          </a:p>
          <a:p>
            <a:r>
              <a:rPr lang="en-US" dirty="0" smtClean="0"/>
              <a:t>Reframe Disability</a:t>
            </a:r>
            <a:endParaRPr lang="en-US" b="1" dirty="0" smtClean="0"/>
          </a:p>
          <a:p>
            <a:r>
              <a:rPr lang="en-US" b="1" dirty="0" smtClean="0"/>
              <a:t>Healthy</a:t>
            </a:r>
          </a:p>
          <a:p>
            <a:r>
              <a:rPr lang="en-US" b="1" dirty="0" smtClean="0"/>
              <a:t>Strong</a:t>
            </a:r>
          </a:p>
          <a:p>
            <a:r>
              <a:rPr lang="en-US" b="1" dirty="0" smtClean="0"/>
              <a:t>Capable</a:t>
            </a:r>
          </a:p>
          <a:p>
            <a:r>
              <a:rPr lang="en-US" b="1" dirty="0" smtClean="0"/>
              <a:t>________________________________________________________________________________</a:t>
            </a:r>
          </a:p>
          <a:p>
            <a:endParaRPr lang="en-US" b="1" dirty="0" smtClean="0"/>
          </a:p>
          <a:p>
            <a:r>
              <a:rPr lang="en-US" b="1" dirty="0" smtClean="0"/>
              <a:t>The antonyms of the word disable</a:t>
            </a:r>
            <a:r>
              <a:rPr lang="en-US" b="1" baseline="0" dirty="0" smtClean="0"/>
              <a:t>d are healthy, strong, and capable. </a:t>
            </a:r>
            <a:r>
              <a:rPr lang="en-US" baseline="0" dirty="0" smtClean="0"/>
              <a:t>It’s not surprising that many D</a:t>
            </a:r>
            <a:r>
              <a:rPr lang="en-US" dirty="0" smtClean="0"/>
              <a:t>eaf community members</a:t>
            </a:r>
            <a:r>
              <a:rPr lang="en-US" baseline="0" dirty="0" smtClean="0"/>
              <a:t> don’t necessarily </a:t>
            </a:r>
            <a:r>
              <a:rPr lang="en-US" dirty="0" smtClean="0"/>
              <a:t>view themselves</a:t>
            </a:r>
            <a:r>
              <a:rPr lang="en-US" baseline="0" dirty="0" smtClean="0"/>
              <a:t> as disabled. They see themselves as a linguistic minority. In many ways, I think that this is a reaction to this negative perception with people with disabilities, so instead they have given themselves the linguistic minority label. </a:t>
            </a:r>
            <a:r>
              <a:rPr lang="en-US" baseline="0" dirty="0" err="1" smtClean="0"/>
              <a:t>Audism</a:t>
            </a:r>
            <a:r>
              <a:rPr lang="en-US" baseline="0" dirty="0" smtClean="0"/>
              <a:t>: is a term that is used to describe the oppression of Deaf people based on the assumption that hearing people are more capable. Speech is better than sign and sign isn’t a real language. </a:t>
            </a:r>
          </a:p>
          <a:p>
            <a:endParaRPr lang="en-US" baseline="0" dirty="0" smtClean="0"/>
          </a:p>
          <a:p>
            <a:r>
              <a:rPr lang="en-US" baseline="0" dirty="0" smtClean="0"/>
              <a:t>With that being said, this is a dictionary definition that paints a very limited picture of the way with people with disabilities are perceived. The reality is that it’s more much complex and nuanced.  </a:t>
            </a:r>
          </a:p>
          <a:p>
            <a:endParaRPr lang="en-US" baseline="0" dirty="0" smtClean="0"/>
          </a:p>
          <a:p>
            <a:r>
              <a:rPr lang="en-US" baseline="0" dirty="0" smtClean="0"/>
              <a:t>In some ways, the linguistic minority label is more appropriate in terms of emergency preparedness because they have more in common with linguistic minorities than with those who have physical or cognitive disabilities. </a:t>
            </a:r>
            <a:r>
              <a:rPr lang="en-US" b="1" baseline="0" dirty="0" smtClean="0"/>
              <a:t>Nevertheless, They need to have emergency preparedness materials that are an accommodation</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4D2AE7E8-F78C-46B6-98C5-66066A296E49}" type="slidenum">
              <a:rPr lang="en-US" smtClean="0">
                <a:solidFill>
                  <a:prstClr val="black"/>
                </a:solidFill>
                <a:latin typeface="Calibri"/>
              </a:rPr>
              <a:pPr/>
              <a:t>5</a:t>
            </a:fld>
            <a:endParaRPr lang="en-US">
              <a:solidFill>
                <a:prstClr val="black"/>
              </a:solidFill>
              <a:latin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Often</a:t>
            </a:r>
            <a:r>
              <a:rPr lang="en-US" baseline="0" dirty="0" smtClean="0"/>
              <a:t> times when talking about disability especially to this audience we think about the medical model of treatment first so I’ll talk about that first. It’s the model against which all others are based.</a:t>
            </a:r>
            <a:endParaRPr lang="en-US" dirty="0"/>
          </a:p>
        </p:txBody>
      </p:sp>
      <p:sp>
        <p:nvSpPr>
          <p:cNvPr id="4" name="Slide Number Placeholder 3"/>
          <p:cNvSpPr>
            <a:spLocks noGrp="1"/>
          </p:cNvSpPr>
          <p:nvPr>
            <p:ph type="sldNum" sz="quarter" idx="10"/>
          </p:nvPr>
        </p:nvSpPr>
        <p:spPr/>
        <p:txBody>
          <a:bodyPr/>
          <a:lstStyle/>
          <a:p>
            <a:fld id="{11858E6E-8C63-CF41-821F-E5CBD0056429}" type="slidenum">
              <a:rPr lang="en-US" smtClean="0"/>
              <a:t>6</a:t>
            </a:fld>
            <a:endParaRPr lang="en-US"/>
          </a:p>
        </p:txBody>
      </p:sp>
    </p:spTree>
    <p:extLst>
      <p:ext uri="{BB962C8B-B14F-4D97-AF65-F5344CB8AC3E}">
        <p14:creationId xmlns:p14="http://schemas.microsoft.com/office/powerpoint/2010/main" val="35515437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Medical Model holds that disability results from an individual person’s physical or mental limitations, and is largely unconnected to the social or geographical environments.</a:t>
            </a:r>
            <a:r>
              <a:rPr lang="en-US" sz="1200" kern="1200" baseline="0" dirty="0" smtClean="0">
                <a:solidFill>
                  <a:schemeClr val="tx1"/>
                </a:solidFill>
                <a:effectLst/>
                <a:latin typeface="+mn-lt"/>
                <a:ea typeface="+mn-ea"/>
                <a:cs typeface="+mn-cs"/>
              </a:rPr>
              <a:t> EG my deafness. </a:t>
            </a:r>
            <a:r>
              <a:rPr lang="en-US" sz="1200" kern="1200" dirty="0" smtClean="0">
                <a:solidFill>
                  <a:schemeClr val="tx1"/>
                </a:solidFill>
                <a:effectLst/>
                <a:latin typeface="+mn-lt"/>
                <a:ea typeface="+mn-ea"/>
                <a:cs typeface="+mn-cs"/>
              </a:rPr>
              <a:t>Disability as deviance from accepted medical</a:t>
            </a:r>
            <a:r>
              <a:rPr lang="en-US" sz="1200" kern="1200" baseline="0" dirty="0" smtClean="0">
                <a:solidFill>
                  <a:schemeClr val="tx1"/>
                </a:solidFill>
                <a:effectLst/>
                <a:latin typeface="+mn-lt"/>
                <a:ea typeface="+mn-ea"/>
                <a:cs typeface="+mn-cs"/>
              </a:rPr>
              <a:t> ‘norms’ </a:t>
            </a:r>
            <a:endParaRPr lang="en-US" sz="1200" kern="1200" baseline="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http://</a:t>
            </a:r>
            <a:r>
              <a:rPr lang="en-US" sz="1200" kern="1200" dirty="0" err="1" smtClean="0">
                <a:solidFill>
                  <a:schemeClr val="tx1"/>
                </a:solidFill>
                <a:effectLst/>
                <a:latin typeface="+mn-lt"/>
                <a:ea typeface="+mn-ea"/>
                <a:cs typeface="+mn-cs"/>
              </a:rPr>
              <a:t>www.mymdrc.org</a:t>
            </a:r>
            <a:r>
              <a:rPr lang="en-US" sz="1200" kern="1200" dirty="0" smtClean="0">
                <a:solidFill>
                  <a:schemeClr val="tx1"/>
                </a:solidFill>
                <a:effectLst/>
                <a:latin typeface="+mn-lt"/>
                <a:ea typeface="+mn-ea"/>
                <a:cs typeface="+mn-cs"/>
              </a:rPr>
              <a:t>/models-of-</a:t>
            </a:r>
            <a:r>
              <a:rPr lang="en-US" sz="1200" kern="1200" dirty="0" err="1" smtClean="0">
                <a:solidFill>
                  <a:schemeClr val="tx1"/>
                </a:solidFill>
                <a:effectLst/>
                <a:latin typeface="+mn-lt"/>
                <a:ea typeface="+mn-ea"/>
                <a:cs typeface="+mn-cs"/>
              </a:rPr>
              <a:t>disability.html</a:t>
            </a:r>
            <a:endParaRPr lang="en-US" sz="1200" kern="1200" dirty="0" smtClean="0">
              <a:solidFill>
                <a:schemeClr val="tx1"/>
              </a:solidFill>
              <a:effectLst/>
              <a:latin typeface="+mn-lt"/>
              <a:ea typeface="+mn-ea"/>
              <a:cs typeface="+mn-cs"/>
            </a:endParaRPr>
          </a:p>
          <a:p>
            <a:endParaRPr lang="en-US" dirty="0" smtClean="0"/>
          </a:p>
          <a:p>
            <a:r>
              <a:rPr lang="en-US" dirty="0" smtClean="0"/>
              <a:t>The</a:t>
            </a:r>
            <a:r>
              <a:rPr lang="en-US" baseline="0" dirty="0" smtClean="0"/>
              <a:t> medical model has a bad reputation with disability rights activists…</a:t>
            </a:r>
            <a:endParaRPr lang="en-US" dirty="0" smtClean="0"/>
          </a:p>
          <a:p>
            <a:r>
              <a:rPr lang="en-US" dirty="0" smtClean="0"/>
              <a:t>Paul </a:t>
            </a:r>
            <a:r>
              <a:rPr lang="en-US" dirty="0" err="1" smtClean="0"/>
              <a:t>Longmore</a:t>
            </a:r>
            <a:r>
              <a:rPr lang="en-US" dirty="0" smtClean="0"/>
              <a:t>, Disability Rights Movement:</a:t>
            </a:r>
          </a:p>
          <a:p>
            <a:r>
              <a:rPr lang="en-US" dirty="0" smtClean="0"/>
              <a:t>Disability rights activists often reject the supremacy of medical professionals in decision making and advocates the right to self-determination</a:t>
            </a:r>
          </a:p>
          <a:p>
            <a:endParaRPr lang="en-US" dirty="0" smtClean="0"/>
          </a:p>
          <a:p>
            <a:r>
              <a:rPr lang="en-US" dirty="0" err="1" smtClean="0"/>
              <a:t>Longmore</a:t>
            </a:r>
            <a:r>
              <a:rPr lang="en-US" dirty="0" smtClean="0"/>
              <a:t> calls the medical model the institutionalized expression of societal anxieties about people who look different</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Baird, R., S. Rosenbaum, et al. (2009). </a:t>
            </a:r>
            <a:r>
              <a:rPr lang="en-US" sz="1200" u="sng" kern="1200" dirty="0" smtClean="0">
                <a:solidFill>
                  <a:schemeClr val="tx1"/>
                </a:solidFill>
                <a:effectLst/>
                <a:latin typeface="+mn-lt"/>
                <a:ea typeface="+mn-ea"/>
                <a:cs typeface="+mn-cs"/>
              </a:rPr>
              <a:t>Disability: The Social, Political and Ethical Debate</a:t>
            </a:r>
            <a:r>
              <a:rPr lang="en-US" sz="1200" kern="1200" dirty="0" smtClean="0">
                <a:solidFill>
                  <a:schemeClr val="tx1"/>
                </a:solidFill>
                <a:effectLst/>
                <a:latin typeface="+mn-lt"/>
                <a:ea typeface="+mn-ea"/>
                <a:cs typeface="+mn-cs"/>
              </a:rPr>
              <a:t>. Amherst, NY, Prometheus[19]</a:t>
            </a:r>
          </a:p>
          <a:p>
            <a:endParaRPr lang="en-US" dirty="0" smtClean="0"/>
          </a:p>
          <a:p>
            <a:endParaRPr lang="en-US" dirty="0" smtClean="0"/>
          </a:p>
          <a:p>
            <a:endParaRPr lang="en-US" dirty="0" smtClean="0"/>
          </a:p>
          <a:p>
            <a:r>
              <a:rPr lang="en-US" dirty="0" smtClean="0"/>
              <a:t>http://ddsg.org.uk/taxi/medical-model.html</a:t>
            </a:r>
          </a:p>
          <a:p>
            <a:endParaRPr lang="en-US" dirty="0" smtClean="0"/>
          </a:p>
          <a:p>
            <a:r>
              <a:rPr lang="en-US" dirty="0" smtClean="0"/>
              <a:t>hey say it has led to low self-esteem, low self worth, undeveloped life skills, poor education and consequent high unemployment levels. It has also resulted in the segregation of disabled people, thus breaking natural relationships with their families, communities and society as a whole. Passive recipients</a:t>
            </a:r>
            <a:r>
              <a:rPr lang="en-US" baseline="0" dirty="0" smtClean="0"/>
              <a:t> of help</a:t>
            </a:r>
            <a:endParaRPr lang="en-US" dirty="0"/>
          </a:p>
        </p:txBody>
      </p:sp>
      <p:sp>
        <p:nvSpPr>
          <p:cNvPr id="4" name="Slide Number Placeholder 3"/>
          <p:cNvSpPr>
            <a:spLocks noGrp="1"/>
          </p:cNvSpPr>
          <p:nvPr>
            <p:ph type="sldNum" sz="quarter" idx="10"/>
          </p:nvPr>
        </p:nvSpPr>
        <p:spPr/>
        <p:txBody>
          <a:bodyPr/>
          <a:lstStyle/>
          <a:p>
            <a:fld id="{11858E6E-8C63-CF41-821F-E5CBD0056429}" type="slidenum">
              <a:rPr lang="en-US" smtClean="0"/>
              <a:t>7</a:t>
            </a:fld>
            <a:endParaRPr lang="en-US"/>
          </a:p>
        </p:txBody>
      </p:sp>
    </p:spTree>
    <p:extLst>
      <p:ext uri="{BB962C8B-B14F-4D97-AF65-F5344CB8AC3E}">
        <p14:creationId xmlns:p14="http://schemas.microsoft.com/office/powerpoint/2010/main" val="10265712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Remember you guys are focusing on research on patient care so you</a:t>
            </a:r>
            <a:r>
              <a:rPr lang="en-US" baseline="0" dirty="0" smtClean="0"/>
              <a:t> guys are probably way ahead of the curve in being culturally competent and responsive.</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Disability rights activists say that a focus on a cure and those with disabilities who have ‘overcome’ their disabilities is harmful for people with disabilities…</a:t>
            </a:r>
            <a:r>
              <a:rPr lang="en-US" dirty="0" smtClean="0"/>
              <a:t>“Inspiration porn”</a:t>
            </a:r>
            <a:endParaRPr lang="en-US" baseline="0" dirty="0" smtClean="0"/>
          </a:p>
          <a:p>
            <a:endParaRPr lang="en-US" baseline="0" dirty="0" smtClean="0"/>
          </a:p>
          <a:p>
            <a:r>
              <a:rPr lang="en-US" baseline="0" dirty="0" smtClean="0"/>
              <a:t>Christopher Reeve – controversy around him because of his emphasis on walking rather than improving the lives of wheelchair users in other ways– not everyone can learn to walk so you could argue its important to remove physical and societal barriers to the inclusion of </a:t>
            </a:r>
            <a:r>
              <a:rPr lang="en-US" baseline="0" dirty="0" err="1" smtClean="0"/>
              <a:t>ppl</a:t>
            </a:r>
            <a:r>
              <a:rPr lang="en-US" baseline="0" dirty="0" smtClean="0"/>
              <a:t> with disabilities..</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supercrip is the other side of the Tiny Tim. It paints a picture that is just as damaging (Shapiro, 1994). The supercrip image of disability says that PWDs are "courageous or heroic super achievers" (Shapiro, 1994 p. 16). The fact that a PWD who achieves something that is expected of a normal person gets praised illustrates just how low societies expectations are (Haller, 2000; Shapiro, 1994). The supercrip proves the presumption that the Tiny </a:t>
            </a:r>
            <a:r>
              <a:rPr lang="en-US" sz="1200" kern="1200" dirty="0" err="1" smtClean="0">
                <a:solidFill>
                  <a:schemeClr val="tx1"/>
                </a:solidFill>
                <a:effectLst/>
                <a:latin typeface="+mn-lt"/>
                <a:ea typeface="+mn-ea"/>
                <a:cs typeface="+mn-cs"/>
              </a:rPr>
              <a:t>Tims</a:t>
            </a:r>
            <a:r>
              <a:rPr lang="en-US" sz="1200" kern="1200" dirty="0" smtClean="0">
                <a:solidFill>
                  <a:schemeClr val="tx1"/>
                </a:solidFill>
                <a:effectLst/>
                <a:latin typeface="+mn-lt"/>
                <a:ea typeface="+mn-ea"/>
                <a:cs typeface="+mn-cs"/>
              </a:rPr>
              <a:t> can and should overcome their disability, which makes us pity those who cannot even more (Shapiro, 1994).</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http://uppity-</a:t>
            </a:r>
            <a:r>
              <a:rPr lang="en-US" sz="1200" kern="1200" dirty="0" err="1" smtClean="0">
                <a:solidFill>
                  <a:schemeClr val="tx1"/>
                </a:solidFill>
                <a:effectLst/>
                <a:latin typeface="+mn-lt"/>
                <a:ea typeface="+mn-ea"/>
                <a:cs typeface="+mn-cs"/>
              </a:rPr>
              <a:t>crip.blogspot.com</a:t>
            </a:r>
            <a:r>
              <a:rPr lang="en-US" sz="1200" kern="1200" dirty="0" smtClean="0">
                <a:solidFill>
                  <a:schemeClr val="tx1"/>
                </a:solidFill>
                <a:effectLst/>
                <a:latin typeface="+mn-lt"/>
                <a:ea typeface="+mn-ea"/>
                <a:cs typeface="+mn-cs"/>
              </a:rPr>
              <a:t>/2008/03/tiny-</a:t>
            </a:r>
            <a:r>
              <a:rPr lang="en-US" sz="1200" kern="1200" dirty="0" err="1" smtClean="0">
                <a:solidFill>
                  <a:schemeClr val="tx1"/>
                </a:solidFill>
                <a:effectLst/>
                <a:latin typeface="+mn-lt"/>
                <a:ea typeface="+mn-ea"/>
                <a:cs typeface="+mn-cs"/>
              </a:rPr>
              <a:t>tims</a:t>
            </a:r>
            <a:r>
              <a:rPr lang="en-US" sz="1200" kern="1200" dirty="0" smtClean="0">
                <a:solidFill>
                  <a:schemeClr val="tx1"/>
                </a:solidFill>
                <a:effectLst/>
                <a:latin typeface="+mn-lt"/>
                <a:ea typeface="+mn-ea"/>
                <a:cs typeface="+mn-cs"/>
              </a:rPr>
              <a:t>-</a:t>
            </a:r>
            <a:r>
              <a:rPr lang="en-US" sz="1200" kern="1200" dirty="0" err="1" smtClean="0">
                <a:solidFill>
                  <a:schemeClr val="tx1"/>
                </a:solidFill>
                <a:effectLst/>
                <a:latin typeface="+mn-lt"/>
                <a:ea typeface="+mn-ea"/>
                <a:cs typeface="+mn-cs"/>
              </a:rPr>
              <a:t>supercrips.html</a:t>
            </a:r>
            <a:endParaRPr lang="en-US" sz="1200" kern="1200" dirty="0" smtClean="0">
              <a:solidFill>
                <a:schemeClr val="tx1"/>
              </a:solidFill>
              <a:effectLst/>
              <a:latin typeface="+mn-lt"/>
              <a:ea typeface="+mn-ea"/>
              <a:cs typeface="+mn-cs"/>
            </a:endParaRPr>
          </a:p>
          <a:p>
            <a:endParaRPr lang="en-US" baseline="0" dirty="0" smtClean="0"/>
          </a:p>
          <a:p>
            <a:endParaRPr lang="en-US" baseline="0" dirty="0" smtClean="0"/>
          </a:p>
          <a:p>
            <a:r>
              <a:rPr lang="en-US" dirty="0" smtClean="0"/>
              <a:t>http://</a:t>
            </a:r>
            <a:r>
              <a:rPr lang="en-US" dirty="0" err="1" smtClean="0"/>
              <a:t>www.ualberta.ca</a:t>
            </a:r>
            <a:r>
              <a:rPr lang="en-US" dirty="0" smtClean="0"/>
              <a:t>/~</a:t>
            </a:r>
            <a:r>
              <a:rPr lang="en-US" dirty="0" err="1" smtClean="0"/>
              <a:t>initativ</a:t>
            </a:r>
            <a:r>
              <a:rPr lang="en-US" dirty="0" smtClean="0"/>
              <a:t>/Rants_%26_Ruminations/Entries/2007/12/13_Super_Crips_%26_Ambivalence_Amplification.html</a:t>
            </a:r>
            <a:endParaRPr lang="en-US" dirty="0"/>
          </a:p>
        </p:txBody>
      </p:sp>
      <p:sp>
        <p:nvSpPr>
          <p:cNvPr id="4" name="Slide Number Placeholder 3"/>
          <p:cNvSpPr>
            <a:spLocks noGrp="1"/>
          </p:cNvSpPr>
          <p:nvPr>
            <p:ph type="sldNum" sz="quarter" idx="10"/>
          </p:nvPr>
        </p:nvSpPr>
        <p:spPr/>
        <p:txBody>
          <a:bodyPr/>
          <a:lstStyle/>
          <a:p>
            <a:fld id="{11858E6E-8C63-CF41-821F-E5CBD0056429}" type="slidenum">
              <a:rPr lang="en-US" smtClean="0"/>
              <a:t>8</a:t>
            </a:fld>
            <a:endParaRPr lang="en-US"/>
          </a:p>
        </p:txBody>
      </p:sp>
    </p:spTree>
    <p:extLst>
      <p:ext uri="{BB962C8B-B14F-4D97-AF65-F5344CB8AC3E}">
        <p14:creationId xmlns:p14="http://schemas.microsoft.com/office/powerpoint/2010/main" val="15091498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Instead</a:t>
            </a:r>
            <a:r>
              <a:rPr lang="en-US" baseline="0" dirty="0" smtClean="0"/>
              <a:t> of viewing</a:t>
            </a:r>
            <a:r>
              <a:rPr lang="en-US" dirty="0" smtClean="0"/>
              <a:t> people with disabilities as experts…Instead professionals are the ones that guide the person with a disability. In this framework the person with a disability does not have self-determination. </a:t>
            </a:r>
          </a:p>
          <a:p>
            <a:r>
              <a:rPr lang="en-US" dirty="0" smtClean="0"/>
              <a:t>EG my CI – introduction of a hearing</a:t>
            </a:r>
            <a:r>
              <a:rPr lang="en-US" baseline="0" dirty="0" smtClean="0"/>
              <a:t> aid was not recommended – I wasn’t listened to</a:t>
            </a:r>
            <a:endParaRPr lang="en-US" dirty="0" smtClean="0"/>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model has provided a traditional response to disability issues and can be seen as an offshoot of the medical model. Within its framework, professionals follow a process of identifying the impairment and its limitations (using the medical model), and taking the necessary action to improve the position of the disabled person. This has tended to produce a system in which an authoritarian, over-active service provider prescribes and acts for a passive client. - See more at: http://</a:t>
            </a:r>
            <a:r>
              <a:rPr lang="en-US" sz="1200" kern="1200" dirty="0" err="1" smtClean="0">
                <a:solidFill>
                  <a:schemeClr val="tx1"/>
                </a:solidFill>
                <a:effectLst/>
                <a:latin typeface="+mn-lt"/>
                <a:ea typeface="+mn-ea"/>
                <a:cs typeface="+mn-cs"/>
              </a:rPr>
              <a:t>www.disabled-world.com</a:t>
            </a:r>
            <a:r>
              <a:rPr lang="en-US" sz="1200" kern="1200" dirty="0" smtClean="0">
                <a:solidFill>
                  <a:schemeClr val="tx1"/>
                </a:solidFill>
                <a:effectLst/>
                <a:latin typeface="+mn-lt"/>
                <a:ea typeface="+mn-ea"/>
                <a:cs typeface="+mn-cs"/>
              </a:rPr>
              <a:t>/definitions/disability-models.php#sthash.2dhUByZ7.dpuf</a:t>
            </a:r>
          </a:p>
          <a:p>
            <a:endParaRPr lang="en-US" dirty="0" smtClean="0"/>
          </a:p>
          <a:p>
            <a:r>
              <a:rPr lang="en-US" dirty="0" smtClean="0"/>
              <a:t>http://</a:t>
            </a:r>
            <a:r>
              <a:rPr lang="en-US" dirty="0" err="1" smtClean="0"/>
              <a:t>www.disabled-world.com</a:t>
            </a:r>
            <a:r>
              <a:rPr lang="en-US" dirty="0" smtClean="0"/>
              <a:t>/definitions/disability-</a:t>
            </a:r>
            <a:r>
              <a:rPr lang="en-US" dirty="0" err="1" smtClean="0"/>
              <a:t>models.php</a:t>
            </a:r>
            <a:endParaRPr lang="en-US" dirty="0"/>
          </a:p>
        </p:txBody>
      </p:sp>
      <p:sp>
        <p:nvSpPr>
          <p:cNvPr id="4" name="Slide Number Placeholder 3"/>
          <p:cNvSpPr>
            <a:spLocks noGrp="1"/>
          </p:cNvSpPr>
          <p:nvPr>
            <p:ph type="sldNum" sz="quarter" idx="10"/>
          </p:nvPr>
        </p:nvSpPr>
        <p:spPr/>
        <p:txBody>
          <a:bodyPr/>
          <a:lstStyle/>
          <a:p>
            <a:fld id="{11858E6E-8C63-CF41-821F-E5CBD0056429}" type="slidenum">
              <a:rPr lang="en-US" smtClean="0"/>
              <a:t>9</a:t>
            </a:fld>
            <a:endParaRPr lang="en-US"/>
          </a:p>
        </p:txBody>
      </p:sp>
    </p:spTree>
    <p:extLst>
      <p:ext uri="{BB962C8B-B14F-4D97-AF65-F5344CB8AC3E}">
        <p14:creationId xmlns:p14="http://schemas.microsoft.com/office/powerpoint/2010/main" val="3570976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4/30/16</a:t>
            </a:fld>
            <a:endParaRPr lang="en-US"/>
          </a:p>
        </p:txBody>
      </p:sp>
      <p:sp>
        <p:nvSpPr>
          <p:cNvPr id="17" name="Footer Placeholder 16"/>
          <p:cNvSpPr>
            <a:spLocks noGrp="1"/>
          </p:cNvSpPr>
          <p:nvPr>
            <p:ph type="ftr" sz="quarter" idx="11"/>
          </p:nvPr>
        </p:nvSpPr>
        <p:spPr/>
        <p:txBody>
          <a:bodyPr/>
          <a:lstStyle/>
          <a:p>
            <a:endParaRPr kumimoji="0"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4/30/16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2C6B1FF6-39B9-40F5-8B67-33C6354A3D4F}" type="slidenum">
              <a:rPr kumimoji="0" lang="en-US" smtClean="0"/>
              <a:pPr eaLnBrk="1" latinLnBrk="0" hangingPunct="1"/>
              <a:t>‹#›</a:t>
            </a:fld>
            <a:endParaRPr kumimoji="0"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4/30/16</a:t>
            </a:fld>
            <a:endParaRPr lang="en-US"/>
          </a:p>
        </p:txBody>
      </p:sp>
      <p:sp>
        <p:nvSpPr>
          <p:cNvPr id="5" name="Footer Placeholder 4"/>
          <p:cNvSpPr>
            <a:spLocks noGrp="1"/>
          </p:cNvSpPr>
          <p:nvPr>
            <p:ph type="ftr" sz="quarter" idx="11"/>
          </p:nvPr>
        </p:nvSpPr>
        <p:spPr/>
        <p:txBody>
          <a:bodyPr/>
          <a:lstStyle/>
          <a:p>
            <a:endParaRPr kumimoji="0"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4/30/16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a:xfrm>
            <a:off x="4361688" y="1026372"/>
            <a:ext cx="457200" cy="441325"/>
          </a:xfrm>
        </p:spPr>
        <p:txBody>
          <a:bodyPr/>
          <a:lstStyle/>
          <a:p>
            <a:fld id="{2C6B1FF6-39B9-40F5-8B67-33C6354A3D4F}" type="slidenum">
              <a:rPr kumimoji="0" lang="en-US" smtClean="0"/>
              <a:pPr eaLnBrk="1" latinLnBrk="0" hangingPunct="1"/>
              <a:t>‹#›</a:t>
            </a:fld>
            <a:endParaRPr kumimoji="0"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4/30/16</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pPr eaLnBrk="1" latinLnBrk="0" hangingPunct="1"/>
            <a:fld id="{9D21D778-B565-4D7E-94D7-64010A445B68}" type="datetimeFigureOut">
              <a:rPr lang="en-US" smtClean="0"/>
              <a:pPr eaLnBrk="1" latinLnBrk="0" hangingPunct="1"/>
              <a:t>4/30/16</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4/30/16</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kumimoji="0"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pPr algn="ctr" eaLnBrk="1" latinLnBrk="0" hangingPunct="1"/>
            <a:fld id="{2C6B1FF6-39B9-40F5-8B67-33C6354A3D4F}" type="slidenum">
              <a:rPr kumimoji="0" lang="en-US" smtClean="0"/>
              <a:pPr algn="ctr" eaLnBrk="1" latinLnBrk="0" hangingPunct="1"/>
              <a:t>‹#›</a:t>
            </a:fld>
            <a:endParaRPr kumimoji="0" lang="en-US" dirty="0"/>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4/30/16</a:t>
            </a:fld>
            <a:endParaRPr lang="en-US"/>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a:xfrm>
            <a:off x="4343400" y="1036020"/>
            <a:ext cx="457200" cy="441325"/>
          </a:xfrm>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4/30/16</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C6B1FF6-39B9-40F5-8B67-33C6354A3D4F}"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4/30/16</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2C6B1FF6-39B9-40F5-8B67-33C6354A3D4F}" type="slidenum">
              <a:rPr kumimoji="0" lang="en-US" smtClean="0"/>
              <a:pPr eaLnBrk="1" latinLnBrk="0" hangingPunct="1"/>
              <a:t>‹#›</a:t>
            </a:fld>
            <a:endParaRPr kumimoji="0"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pPr eaLnBrk="1" latinLnBrk="0" hangingPunct="1"/>
            <a:fld id="{9D21D778-B565-4D7E-94D7-64010A445B68}" type="datetimeFigureOut">
              <a:rPr lang="en-US" smtClean="0"/>
              <a:pPr eaLnBrk="1" latinLnBrk="0" hangingPunct="1"/>
              <a:t>4/30/16</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lgn="r" eaLnBrk="1" latinLnBrk="0" hangingPunct="1"/>
            <a:fld id="{9D21D778-B565-4D7E-94D7-64010A445B68}" type="datetimeFigureOut">
              <a:rPr lang="en-US" smtClean="0"/>
              <a:pPr algn="r" eaLnBrk="1" latinLnBrk="0" hangingPunct="1"/>
              <a:t>4/30/16</a:t>
            </a:fld>
            <a:endParaRPr lang="en-US" sz="1400" dirty="0">
              <a:solidFill>
                <a:srgbClr val="FFFFFF"/>
              </a:solidFill>
            </a:endParaRPr>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lgn="l" eaLnBrk="1" latinLnBrk="0" hangingPunct="1"/>
            <a:endParaRPr kumimoji="0" lang="en-US" dirty="0">
              <a:solidFill>
                <a:srgbClr val="FFFFFF"/>
              </a:solidFill>
            </a:endParaRP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lgn="ctr" eaLnBrk="1" latinLnBrk="0" hangingPunct="1"/>
            <a:fld id="{2C6B1FF6-39B9-40F5-8B67-33C6354A3D4F}" type="slidenum">
              <a:rPr kumimoji="0" lang="en-US" smtClean="0"/>
              <a:pPr algn="ctr" eaLnBrk="1" latinLnBrk="0" hangingPunct="1"/>
              <a:t>‹#›</a:t>
            </a:fld>
            <a:endParaRPr kumimoji="0" lang="en-US" sz="1600" dirty="0">
              <a:solidFill>
                <a:schemeClr val="accent3">
                  <a:shade val="75000"/>
                </a:schemeClr>
              </a:solidFill>
            </a:endParaRP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9.png"/><Relationship Id="rId5" Type="http://schemas.openxmlformats.org/officeDocument/2006/relationships/image" Target="../media/image10.jpeg"/><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7.xml"/><Relationship Id="rId2" Type="http://schemas.openxmlformats.org/officeDocument/2006/relationships/notesSlide" Target="../notesSlides/notesSlide2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gi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6.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3467" y="5034952"/>
            <a:ext cx="8988725" cy="1752600"/>
          </a:xfrm>
        </p:spPr>
        <p:txBody>
          <a:bodyPr>
            <a:normAutofit/>
          </a:bodyPr>
          <a:lstStyle/>
          <a:p>
            <a:endParaRPr lang="en-US" dirty="0" smtClean="0">
              <a:solidFill>
                <a:schemeClr val="tx1"/>
              </a:solidFill>
            </a:endParaRPr>
          </a:p>
          <a:p>
            <a:r>
              <a:rPr lang="en-US" sz="1700" dirty="0" smtClean="0">
                <a:solidFill>
                  <a:schemeClr val="tx1"/>
                </a:solidFill>
              </a:rPr>
              <a:t>Alina ENGELMAN, DRPh, MPH</a:t>
            </a:r>
          </a:p>
          <a:p>
            <a:r>
              <a:rPr lang="en-US" sz="1700" dirty="0" smtClean="0">
                <a:solidFill>
                  <a:schemeClr val="tx1"/>
                </a:solidFill>
              </a:rPr>
              <a:t>Western Psychological Association Conference</a:t>
            </a:r>
            <a:endParaRPr lang="en-US" sz="1700" dirty="0">
              <a:solidFill>
                <a:schemeClr val="tx1"/>
              </a:solidFill>
            </a:endParaRPr>
          </a:p>
        </p:txBody>
      </p:sp>
      <p:sp>
        <p:nvSpPr>
          <p:cNvPr id="3" name="Title 2"/>
          <p:cNvSpPr>
            <a:spLocks noGrp="1"/>
          </p:cNvSpPr>
          <p:nvPr>
            <p:ph type="ctrTitle"/>
          </p:nvPr>
        </p:nvSpPr>
        <p:spPr/>
        <p:txBody>
          <a:bodyPr>
            <a:normAutofit fontScale="90000"/>
          </a:bodyPr>
          <a:lstStyle/>
          <a:p>
            <a:r>
              <a:rPr lang="en-US" sz="3600" dirty="0"/>
              <a:t>Lessons Learned from LAND (Learning, Ability and Neurological Diversity) Project: Designing Culturally Competent Research Processes</a:t>
            </a:r>
          </a:p>
        </p:txBody>
      </p:sp>
      <p:sp>
        <p:nvSpPr>
          <p:cNvPr id="5" name="TextBox 4"/>
          <p:cNvSpPr txBox="1"/>
          <p:nvPr/>
        </p:nvSpPr>
        <p:spPr>
          <a:xfrm>
            <a:off x="2027495" y="2677122"/>
            <a:ext cx="5008824" cy="492443"/>
          </a:xfrm>
          <a:prstGeom prst="rect">
            <a:avLst/>
          </a:prstGeom>
          <a:noFill/>
        </p:spPr>
        <p:txBody>
          <a:bodyPr wrap="square" rtlCol="0">
            <a:spAutoFit/>
          </a:bodyPr>
          <a:lstStyle/>
          <a:p>
            <a:r>
              <a:rPr lang="en-US" sz="2600" dirty="0" smtClean="0">
                <a:solidFill>
                  <a:schemeClr val="bg2">
                    <a:lumMod val="50000"/>
                  </a:schemeClr>
                </a:solidFill>
              </a:rPr>
              <a:t>A FRAMEWORK FOR ACTION</a:t>
            </a:r>
            <a:endParaRPr lang="en-US" sz="2600" dirty="0">
              <a:solidFill>
                <a:schemeClr val="bg2">
                  <a:lumMod val="50000"/>
                </a:schemeClr>
              </a:solidFill>
            </a:endParaRPr>
          </a:p>
        </p:txBody>
      </p:sp>
      <p:pic>
        <p:nvPicPr>
          <p:cNvPr id="3074" name="Picture 2" descr="https://sp.yimg.com/ib/th?id=HN.607996751987477442&amp;pid=15.1&amp;P=0"/>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507793" y="3169565"/>
            <a:ext cx="2048223" cy="20482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166173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Model of Disability</a:t>
            </a:r>
            <a:endParaRPr lang="en-US" dirty="0"/>
          </a:p>
        </p:txBody>
      </p:sp>
      <p:sp>
        <p:nvSpPr>
          <p:cNvPr id="3" name="Content Placeholder 2"/>
          <p:cNvSpPr>
            <a:spLocks noGrp="1"/>
          </p:cNvSpPr>
          <p:nvPr>
            <p:ph sz="quarter" idx="1"/>
          </p:nvPr>
        </p:nvSpPr>
        <p:spPr/>
        <p:txBody>
          <a:bodyPr/>
          <a:lstStyle/>
          <a:p>
            <a:r>
              <a:rPr lang="en-US" dirty="0" smtClean="0"/>
              <a:t>It </a:t>
            </a:r>
            <a:r>
              <a:rPr lang="en-US" dirty="0"/>
              <a:t>sees the phenomenon of disability as a social construct much </a:t>
            </a:r>
            <a:r>
              <a:rPr lang="en-US" dirty="0" smtClean="0"/>
              <a:t>like </a:t>
            </a:r>
            <a:r>
              <a:rPr lang="en-US" dirty="0"/>
              <a:t>race or gender. </a:t>
            </a:r>
            <a:endParaRPr lang="en-US" dirty="0" smtClean="0"/>
          </a:p>
          <a:p>
            <a:r>
              <a:rPr lang="en-US" sz="2800" dirty="0"/>
              <a:t>States although a person’s disability poses some limitations in an able-bodied society, oftentimes the surrounding society and environment are more limiting than the disability </a:t>
            </a:r>
            <a:r>
              <a:rPr lang="en-US" sz="2800" dirty="0" smtClean="0"/>
              <a:t>itself.</a:t>
            </a:r>
            <a:endParaRPr lang="en-US" dirty="0"/>
          </a:p>
        </p:txBody>
      </p:sp>
    </p:spTree>
    <p:extLst>
      <p:ext uri="{BB962C8B-B14F-4D97-AF65-F5344CB8AC3E}">
        <p14:creationId xmlns:p14="http://schemas.microsoft.com/office/powerpoint/2010/main" val="386668117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Social Model aka Minority Model</a:t>
            </a:r>
            <a:endParaRPr lang="en-US" dirty="0"/>
          </a:p>
        </p:txBody>
      </p:sp>
      <p:sp>
        <p:nvSpPr>
          <p:cNvPr id="3" name="Content Placeholder 2"/>
          <p:cNvSpPr>
            <a:spLocks noGrp="1"/>
          </p:cNvSpPr>
          <p:nvPr>
            <p:ph sz="quarter" idx="1"/>
          </p:nvPr>
        </p:nvSpPr>
        <p:spPr>
          <a:xfrm>
            <a:off x="301752" y="1129092"/>
            <a:ext cx="8503920" cy="5728908"/>
          </a:xfrm>
        </p:spPr>
        <p:txBody>
          <a:bodyPr>
            <a:normAutofit/>
          </a:bodyPr>
          <a:lstStyle/>
          <a:p>
            <a:pPr marL="0" indent="0">
              <a:buNone/>
            </a:pPr>
            <a:endParaRPr lang="en-US" sz="2800" dirty="0" smtClean="0"/>
          </a:p>
          <a:p>
            <a:r>
              <a:rPr lang="en-US" sz="2800" dirty="0" smtClean="0"/>
              <a:t>As a group </a:t>
            </a:r>
            <a:r>
              <a:rPr lang="en-US" sz="2800" dirty="0"/>
              <a:t>and </a:t>
            </a:r>
            <a:r>
              <a:rPr lang="en-US" sz="2800" dirty="0" smtClean="0"/>
              <a:t>individually, people with disabilities face </a:t>
            </a:r>
            <a:r>
              <a:rPr lang="en-US" sz="2800" dirty="0"/>
              <a:t>prejudice, discrimination, segregation, or </a:t>
            </a:r>
            <a:r>
              <a:rPr lang="en-US" sz="2800" dirty="0" smtClean="0"/>
              <a:t>persecution</a:t>
            </a:r>
          </a:p>
          <a:p>
            <a:r>
              <a:rPr lang="en-US" sz="2800" dirty="0" err="1" smtClean="0"/>
              <a:t>Ableism</a:t>
            </a:r>
            <a:r>
              <a:rPr lang="en-US" sz="2800" dirty="0" smtClean="0"/>
              <a:t>: perceived </a:t>
            </a:r>
            <a:r>
              <a:rPr lang="en-US" sz="2800" dirty="0" smtClean="0"/>
              <a:t>as having traits </a:t>
            </a:r>
            <a:r>
              <a:rPr lang="en-US" sz="2800" dirty="0"/>
              <a:t>which </a:t>
            </a:r>
            <a:r>
              <a:rPr lang="en-US" sz="2800" dirty="0" smtClean="0"/>
              <a:t>are </a:t>
            </a:r>
            <a:r>
              <a:rPr lang="en-US" sz="2800" dirty="0"/>
              <a:t>viewed negatively by the dominant </a:t>
            </a:r>
            <a:r>
              <a:rPr lang="en-US" sz="2800" dirty="0" smtClean="0"/>
              <a:t>group</a:t>
            </a:r>
          </a:p>
          <a:p>
            <a:r>
              <a:rPr lang="en-US" sz="2800" dirty="0" smtClean="0"/>
              <a:t>Involuntary </a:t>
            </a:r>
            <a:r>
              <a:rPr lang="en-US" sz="2800" dirty="0"/>
              <a:t>membership, usually from </a:t>
            </a:r>
            <a:r>
              <a:rPr lang="en-US" sz="2800" dirty="0" smtClean="0"/>
              <a:t>birth</a:t>
            </a:r>
          </a:p>
          <a:p>
            <a:r>
              <a:rPr lang="en-US" sz="2800" dirty="0"/>
              <a:t>Unable to benefit from able-bodied privilege (which can be understood as analogous to white privilege or class privilege)</a:t>
            </a:r>
          </a:p>
          <a:p>
            <a:endParaRPr lang="en-US" sz="2800" b="1" dirty="0"/>
          </a:p>
        </p:txBody>
      </p:sp>
    </p:spTree>
    <p:extLst>
      <p:ext uri="{BB962C8B-B14F-4D97-AF65-F5344CB8AC3E}">
        <p14:creationId xmlns:p14="http://schemas.microsoft.com/office/powerpoint/2010/main" val="182103130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Cultural Model</a:t>
            </a:r>
            <a:endParaRPr lang="en-US" dirty="0"/>
          </a:p>
        </p:txBody>
      </p:sp>
      <p:sp>
        <p:nvSpPr>
          <p:cNvPr id="3" name="Content Placeholder 2"/>
          <p:cNvSpPr>
            <a:spLocks noGrp="1"/>
          </p:cNvSpPr>
          <p:nvPr>
            <p:ph sz="quarter" idx="1"/>
          </p:nvPr>
        </p:nvSpPr>
        <p:spPr/>
        <p:txBody>
          <a:bodyPr/>
          <a:lstStyle/>
          <a:p>
            <a:r>
              <a:rPr lang="en-US" dirty="0" smtClean="0"/>
              <a:t>Disability as culture</a:t>
            </a:r>
          </a:p>
          <a:p>
            <a:pPr lvl="1"/>
            <a:r>
              <a:rPr lang="en-US" dirty="0" smtClean="0"/>
              <a:t>Deaf Culture. Deaf are members of a linguistic minority</a:t>
            </a:r>
          </a:p>
          <a:p>
            <a:pPr lvl="1"/>
            <a:endParaRPr lang="en-US" dirty="0"/>
          </a:p>
          <a:p>
            <a:r>
              <a:rPr lang="en-US" dirty="0" smtClean="0"/>
              <a:t>Or, societal responses to disability culturally bound or a product of the political environment</a:t>
            </a:r>
          </a:p>
          <a:p>
            <a:pPr lvl="1"/>
            <a:r>
              <a:rPr lang="en-US" dirty="0" smtClean="0"/>
              <a:t>Nicaragua-Sandinista Revolution</a:t>
            </a:r>
          </a:p>
          <a:p>
            <a:pPr lvl="1"/>
            <a:r>
              <a:rPr lang="en-US" dirty="0" smtClean="0"/>
              <a:t>India-deafness or disability as a source of social capital at a time of rapid globalization/industrialization</a:t>
            </a:r>
          </a:p>
        </p:txBody>
      </p:sp>
    </p:spTree>
    <p:extLst>
      <p:ext uri="{BB962C8B-B14F-4D97-AF65-F5344CB8AC3E}">
        <p14:creationId xmlns:p14="http://schemas.microsoft.com/office/powerpoint/2010/main" val="276437777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Tragedy or Charity Model of Disability</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a:t>The Charity Model sees people with disabilities as victims of their </a:t>
            </a:r>
            <a:r>
              <a:rPr lang="en-US" i="1" dirty="0"/>
              <a:t>impairment</a:t>
            </a:r>
            <a:r>
              <a:rPr lang="en-US" dirty="0"/>
              <a:t>. </a:t>
            </a:r>
            <a:endParaRPr lang="en-US" dirty="0" smtClean="0"/>
          </a:p>
          <a:p>
            <a:pPr lvl="1"/>
            <a:r>
              <a:rPr lang="en-US" dirty="0" smtClean="0"/>
              <a:t>Depending </a:t>
            </a:r>
            <a:r>
              <a:rPr lang="en-US" dirty="0"/>
              <a:t>on </a:t>
            </a:r>
            <a:r>
              <a:rPr lang="en-US" dirty="0" smtClean="0"/>
              <a:t>the disability, the person </a:t>
            </a:r>
            <a:r>
              <a:rPr lang="en-US" dirty="0"/>
              <a:t>cannot walk, talk, see, learn, or work. Disability is seen as a deficit. </a:t>
            </a:r>
            <a:endParaRPr lang="en-US" dirty="0" smtClean="0"/>
          </a:p>
          <a:p>
            <a:pPr lvl="1"/>
            <a:r>
              <a:rPr lang="en-US" dirty="0" smtClean="0"/>
              <a:t>Persons </a:t>
            </a:r>
            <a:r>
              <a:rPr lang="en-US" dirty="0"/>
              <a:t>with disabilities are not able to help themselves and to lead an independent life. </a:t>
            </a:r>
            <a:endParaRPr lang="en-US" dirty="0" smtClean="0"/>
          </a:p>
          <a:p>
            <a:pPr lvl="1"/>
            <a:r>
              <a:rPr lang="en-US" dirty="0" smtClean="0"/>
              <a:t>Their </a:t>
            </a:r>
            <a:r>
              <a:rPr lang="en-US" dirty="0"/>
              <a:t>situation is tragic, and they are suffering. Consequently, they need special services, special institutions, such as special schools or homes because they are different. </a:t>
            </a:r>
            <a:endParaRPr lang="en-US" dirty="0" smtClean="0"/>
          </a:p>
          <a:p>
            <a:pPr lvl="1"/>
            <a:r>
              <a:rPr lang="en-US" dirty="0" smtClean="0"/>
              <a:t>People </a:t>
            </a:r>
            <a:r>
              <a:rPr lang="en-US" dirty="0"/>
              <a:t>with disabilities are to be pitied and need our help, sympathy, charity, welfare in order to be looked after. </a:t>
            </a:r>
            <a:endParaRPr lang="en-US" dirty="0" smtClean="0"/>
          </a:p>
          <a:p>
            <a:pPr lvl="1"/>
            <a:r>
              <a:rPr lang="en-US" dirty="0" smtClean="0"/>
              <a:t>Sometimes </a:t>
            </a:r>
            <a:r>
              <a:rPr lang="en-US" dirty="0"/>
              <a:t>people with disabilities themselves adopt this concept, in which case they usually feel “unable” and have a low sense of self-esteem. </a:t>
            </a:r>
          </a:p>
        </p:txBody>
      </p:sp>
    </p:spTree>
    <p:extLst>
      <p:ext uri="{BB962C8B-B14F-4D97-AF65-F5344CB8AC3E}">
        <p14:creationId xmlns:p14="http://schemas.microsoft.com/office/powerpoint/2010/main" val="7620725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Independent Living Model of Disability</a:t>
            </a:r>
            <a:endParaRPr lang="en-US" dirty="0"/>
          </a:p>
        </p:txBody>
      </p:sp>
      <p:sp>
        <p:nvSpPr>
          <p:cNvPr id="3" name="Content Placeholder 2"/>
          <p:cNvSpPr>
            <a:spLocks noGrp="1"/>
          </p:cNvSpPr>
          <p:nvPr>
            <p:ph sz="quarter" idx="1"/>
          </p:nvPr>
        </p:nvSpPr>
        <p:spPr/>
        <p:txBody>
          <a:bodyPr/>
          <a:lstStyle/>
          <a:p>
            <a:r>
              <a:rPr lang="en-US" sz="2800" dirty="0"/>
              <a:t>Sees the person with a disability as a responsible decision maker. Fundamental right to </a:t>
            </a:r>
            <a:r>
              <a:rPr lang="en-US" sz="2800" dirty="0" smtClean="0"/>
              <a:t>choose.</a:t>
            </a:r>
          </a:p>
          <a:p>
            <a:r>
              <a:rPr lang="en-US" sz="2800" dirty="0" smtClean="0"/>
              <a:t>Allows </a:t>
            </a:r>
            <a:r>
              <a:rPr lang="en-US" sz="2800" dirty="0"/>
              <a:t>for the person with a disability and his/her family to decide the course of their treatment and what services they wish to benefit </a:t>
            </a:r>
            <a:r>
              <a:rPr lang="en-US" sz="2800" dirty="0" smtClean="0"/>
              <a:t>from</a:t>
            </a:r>
          </a:p>
          <a:p>
            <a:r>
              <a:rPr lang="en-US" sz="2800" dirty="0" smtClean="0"/>
              <a:t>Advocates de-institutionalization and mainstreaming people with disabilities as opposed to segregation</a:t>
            </a:r>
            <a:endParaRPr lang="en-US" dirty="0"/>
          </a:p>
        </p:txBody>
      </p:sp>
    </p:spTree>
    <p:extLst>
      <p:ext uri="{BB962C8B-B14F-4D97-AF65-F5344CB8AC3E}">
        <p14:creationId xmlns:p14="http://schemas.microsoft.com/office/powerpoint/2010/main" val="385671449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Empowerment, Rights-Based Model of Disability</a:t>
            </a:r>
            <a:endParaRPr lang="en-US" dirty="0"/>
          </a:p>
        </p:txBody>
      </p:sp>
      <p:sp>
        <p:nvSpPr>
          <p:cNvPr id="3" name="Content Placeholder 2"/>
          <p:cNvSpPr>
            <a:spLocks noGrp="1"/>
          </p:cNvSpPr>
          <p:nvPr>
            <p:ph sz="quarter" idx="1"/>
          </p:nvPr>
        </p:nvSpPr>
        <p:spPr/>
        <p:txBody>
          <a:bodyPr>
            <a:normAutofit fontScale="92500"/>
          </a:bodyPr>
          <a:lstStyle/>
          <a:p>
            <a:r>
              <a:rPr lang="en-US" sz="2800" dirty="0" smtClean="0"/>
              <a:t>DISABILITY IS NOT:</a:t>
            </a:r>
          </a:p>
          <a:p>
            <a:r>
              <a:rPr lang="en-US" sz="2800" dirty="0" smtClean="0"/>
              <a:t>(</a:t>
            </a:r>
            <a:r>
              <a:rPr lang="en-US" sz="2800" dirty="0"/>
              <a:t>1</a:t>
            </a:r>
            <a:r>
              <a:rPr lang="en-US" sz="2800" dirty="0" smtClean="0"/>
              <a:t>) a </a:t>
            </a:r>
            <a:r>
              <a:rPr lang="en-US" sz="2800" dirty="0"/>
              <a:t>tragedy; </a:t>
            </a:r>
          </a:p>
          <a:p>
            <a:r>
              <a:rPr lang="en-US" sz="2800" dirty="0"/>
              <a:t>(2</a:t>
            </a:r>
            <a:r>
              <a:rPr lang="en-US" sz="2800" dirty="0" smtClean="0"/>
              <a:t>) a dependency</a:t>
            </a:r>
            <a:endParaRPr lang="en-US" sz="2800" dirty="0"/>
          </a:p>
          <a:p>
            <a:r>
              <a:rPr lang="en-US" sz="2800" dirty="0"/>
              <a:t>(3) </a:t>
            </a:r>
            <a:r>
              <a:rPr lang="en-US" sz="2800" dirty="0" smtClean="0"/>
              <a:t>a </a:t>
            </a:r>
            <a:r>
              <a:rPr lang="en-US" sz="2800" dirty="0"/>
              <a:t>loss of potential, productivity, social contribution, value, capability. </a:t>
            </a:r>
          </a:p>
          <a:p>
            <a:r>
              <a:rPr lang="en-US" sz="2800" dirty="0"/>
              <a:t>Disability is a natural part of </a:t>
            </a:r>
            <a:r>
              <a:rPr lang="en-US" sz="2800" dirty="0" smtClean="0"/>
              <a:t>everyone’s life</a:t>
            </a:r>
          </a:p>
          <a:p>
            <a:r>
              <a:rPr lang="en-US" sz="2800" dirty="0" smtClean="0"/>
              <a:t>Recognition that there is as much variation </a:t>
            </a:r>
            <a:r>
              <a:rPr lang="en-US" sz="2800" dirty="0"/>
              <a:t>between people with disabilities as between people in general. </a:t>
            </a:r>
          </a:p>
          <a:p>
            <a:r>
              <a:rPr lang="en-US" sz="2800" dirty="0" smtClean="0"/>
              <a:t>People with disabilities are not </a:t>
            </a:r>
            <a:r>
              <a:rPr lang="en-US" sz="2800" dirty="0"/>
              <a:t>courageous, noble, and brave any more than any one else. </a:t>
            </a:r>
          </a:p>
          <a:p>
            <a:endParaRPr lang="en-US" dirty="0"/>
          </a:p>
        </p:txBody>
      </p:sp>
    </p:spTree>
    <p:extLst>
      <p:ext uri="{BB962C8B-B14F-4D97-AF65-F5344CB8AC3E}">
        <p14:creationId xmlns:p14="http://schemas.microsoft.com/office/powerpoint/2010/main" val="113012986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r>
              <a:rPr lang="en-US" dirty="0" smtClean="0"/>
              <a:t>Brief overview </a:t>
            </a:r>
            <a:endParaRPr lang="en-US" dirty="0"/>
          </a:p>
        </p:txBody>
      </p:sp>
      <p:sp>
        <p:nvSpPr>
          <p:cNvPr id="6" name="Text Placeholder 5"/>
          <p:cNvSpPr>
            <a:spLocks noGrp="1"/>
          </p:cNvSpPr>
          <p:nvPr>
            <p:ph type="body" sz="half" idx="3"/>
          </p:nvPr>
        </p:nvSpPr>
        <p:spPr/>
        <p:txBody>
          <a:bodyPr/>
          <a:lstStyle/>
          <a:p>
            <a:r>
              <a:rPr lang="en-US" dirty="0" smtClean="0"/>
              <a:t>Improving the research process</a:t>
            </a:r>
            <a:endParaRPr lang="en-US" dirty="0"/>
          </a:p>
        </p:txBody>
      </p:sp>
      <p:sp>
        <p:nvSpPr>
          <p:cNvPr id="5" name="Content Placeholder 4"/>
          <p:cNvSpPr>
            <a:spLocks noGrp="1"/>
          </p:cNvSpPr>
          <p:nvPr>
            <p:ph sz="quarter" idx="2"/>
          </p:nvPr>
        </p:nvSpPr>
        <p:spPr/>
        <p:txBody>
          <a:bodyPr/>
          <a:lstStyle/>
          <a:p>
            <a:r>
              <a:rPr lang="en-US" dirty="0" smtClean="0"/>
              <a:t>Ways in which the LAND Project had culturally competent research practices.</a:t>
            </a:r>
            <a:endParaRPr lang="en-US" dirty="0"/>
          </a:p>
        </p:txBody>
      </p:sp>
      <p:sp>
        <p:nvSpPr>
          <p:cNvPr id="7" name="Content Placeholder 6"/>
          <p:cNvSpPr>
            <a:spLocks noGrp="1"/>
          </p:cNvSpPr>
          <p:nvPr>
            <p:ph sz="quarter" idx="4"/>
          </p:nvPr>
        </p:nvSpPr>
        <p:spPr/>
        <p:txBody>
          <a:bodyPr/>
          <a:lstStyle/>
          <a:p>
            <a:r>
              <a:rPr lang="en-US" dirty="0" smtClean="0"/>
              <a:t>Being mindful of theoretical models of disability</a:t>
            </a:r>
          </a:p>
          <a:p>
            <a:r>
              <a:rPr lang="en-US" dirty="0" smtClean="0"/>
              <a:t>Incorporating people with disabilities </a:t>
            </a:r>
            <a:r>
              <a:rPr lang="en-US" dirty="0"/>
              <a:t>into the </a:t>
            </a:r>
            <a:r>
              <a:rPr lang="en-US" dirty="0" smtClean="0"/>
              <a:t>research process</a:t>
            </a:r>
            <a:endParaRPr lang="en-US" dirty="0"/>
          </a:p>
        </p:txBody>
      </p:sp>
      <p:sp>
        <p:nvSpPr>
          <p:cNvPr id="2" name="Title 1"/>
          <p:cNvSpPr>
            <a:spLocks noGrp="1"/>
          </p:cNvSpPr>
          <p:nvPr>
            <p:ph type="title"/>
          </p:nvPr>
        </p:nvSpPr>
        <p:spPr/>
        <p:txBody>
          <a:bodyPr>
            <a:normAutofit/>
          </a:bodyPr>
          <a:lstStyle/>
          <a:p>
            <a:r>
              <a:rPr lang="en-US" dirty="0" smtClean="0"/>
              <a:t>Part 2</a:t>
            </a:r>
            <a:endParaRPr lang="en-US" dirty="0"/>
          </a:p>
        </p:txBody>
      </p:sp>
    </p:spTree>
    <p:extLst>
      <p:ext uri="{BB962C8B-B14F-4D97-AF65-F5344CB8AC3E}">
        <p14:creationId xmlns:p14="http://schemas.microsoft.com/office/powerpoint/2010/main" val="336536401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Emancipatory Disability Research Paradigm</a:t>
            </a:r>
            <a:endParaRPr lang="en-US" dirty="0"/>
          </a:p>
        </p:txBody>
      </p:sp>
      <p:sp>
        <p:nvSpPr>
          <p:cNvPr id="3" name="Content Placeholder 2"/>
          <p:cNvSpPr>
            <a:spLocks noGrp="1"/>
          </p:cNvSpPr>
          <p:nvPr>
            <p:ph sz="quarter" idx="1"/>
          </p:nvPr>
        </p:nvSpPr>
        <p:spPr/>
        <p:txBody>
          <a:bodyPr>
            <a:normAutofit/>
          </a:bodyPr>
          <a:lstStyle/>
          <a:p>
            <a:r>
              <a:rPr lang="en-US" dirty="0" smtClean="0"/>
              <a:t>Redefine </a:t>
            </a:r>
            <a:r>
              <a:rPr lang="en-US" dirty="0"/>
              <a:t>the Rules for Each Phase of the Research Process </a:t>
            </a:r>
            <a:endParaRPr lang="en-US" dirty="0" smtClean="0"/>
          </a:p>
          <a:p>
            <a:pPr lvl="1"/>
            <a:r>
              <a:rPr lang="en-US" dirty="0" smtClean="0"/>
              <a:t>Identifying the problem</a:t>
            </a:r>
          </a:p>
          <a:p>
            <a:pPr lvl="1"/>
            <a:r>
              <a:rPr lang="en-US" dirty="0"/>
              <a:t>Selection of research </a:t>
            </a:r>
            <a:r>
              <a:rPr lang="en-US" dirty="0" smtClean="0"/>
              <a:t>design</a:t>
            </a:r>
          </a:p>
          <a:p>
            <a:pPr lvl="1"/>
            <a:r>
              <a:rPr lang="en-US" dirty="0" smtClean="0"/>
              <a:t>Measurement instruments (re-development and testing)</a:t>
            </a:r>
          </a:p>
          <a:p>
            <a:pPr lvl="1"/>
            <a:r>
              <a:rPr lang="en-US" dirty="0"/>
              <a:t>Data collection and analysis methods </a:t>
            </a:r>
            <a:endParaRPr lang="en-US" dirty="0" smtClean="0"/>
          </a:p>
          <a:p>
            <a:pPr lvl="1"/>
            <a:r>
              <a:rPr lang="en-US" dirty="0" smtClean="0"/>
              <a:t>Study findings and dissemination</a:t>
            </a:r>
          </a:p>
          <a:p>
            <a:pPr lvl="1"/>
            <a:endParaRPr lang="en-US" dirty="0"/>
          </a:p>
        </p:txBody>
      </p:sp>
    </p:spTree>
    <p:extLst>
      <p:ext uri="{BB962C8B-B14F-4D97-AF65-F5344CB8AC3E}">
        <p14:creationId xmlns:p14="http://schemas.microsoft.com/office/powerpoint/2010/main" val="179551924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Emancipatory Disability Research	</a:t>
            </a:r>
            <a:endParaRPr lang="en-US" dirty="0"/>
          </a:p>
        </p:txBody>
      </p:sp>
      <p:sp>
        <p:nvSpPr>
          <p:cNvPr id="3" name="Content Placeholder 2"/>
          <p:cNvSpPr>
            <a:spLocks noGrp="1"/>
          </p:cNvSpPr>
          <p:nvPr>
            <p:ph sz="quarter" idx="1"/>
          </p:nvPr>
        </p:nvSpPr>
        <p:spPr/>
        <p:txBody>
          <a:bodyPr>
            <a:normAutofit fontScale="92500"/>
          </a:bodyPr>
          <a:lstStyle/>
          <a:p>
            <a:pPr lvl="0"/>
            <a:r>
              <a:rPr lang="en-US" dirty="0"/>
              <a:t>R</a:t>
            </a:r>
            <a:r>
              <a:rPr lang="en-US" dirty="0" smtClean="0"/>
              <a:t>ejection </a:t>
            </a:r>
            <a:r>
              <a:rPr lang="en-US" dirty="0"/>
              <a:t>of the </a:t>
            </a:r>
            <a:r>
              <a:rPr lang="en-US" dirty="0" smtClean="0"/>
              <a:t>individual or medical </a:t>
            </a:r>
            <a:r>
              <a:rPr lang="en-US" dirty="0"/>
              <a:t>model of disability and its replacement </a:t>
            </a:r>
            <a:r>
              <a:rPr lang="en-US" dirty="0" smtClean="0"/>
              <a:t>with </a:t>
            </a:r>
            <a:r>
              <a:rPr lang="en-US" dirty="0"/>
              <a:t>a social model approach</a:t>
            </a:r>
          </a:p>
          <a:p>
            <a:pPr lvl="0"/>
            <a:r>
              <a:rPr lang="en-US" dirty="0" smtClean="0"/>
              <a:t>reversal </a:t>
            </a:r>
            <a:r>
              <a:rPr lang="en-US" dirty="0"/>
              <a:t>of the traditional researcher-researched hierarchy/social relations of research production, while also challenging the material relations of research production</a:t>
            </a:r>
          </a:p>
          <a:p>
            <a:pPr lvl="0"/>
            <a:r>
              <a:rPr lang="en-US" dirty="0"/>
              <a:t>pluralism in choice of methodologies and methods</a:t>
            </a:r>
            <a:r>
              <a:rPr lang="en-US" dirty="0" smtClean="0"/>
              <a:t>.</a:t>
            </a:r>
          </a:p>
          <a:p>
            <a:r>
              <a:rPr lang="en-US" dirty="0"/>
              <a:t>concentration on a partisan research approach (so denying researcher objectivity and neutrality) in order to facilitate the political struggles of disabled people</a:t>
            </a:r>
          </a:p>
          <a:p>
            <a:pPr lvl="0"/>
            <a:endParaRPr lang="en-US" dirty="0"/>
          </a:p>
          <a:p>
            <a:endParaRPr lang="en-US" dirty="0"/>
          </a:p>
        </p:txBody>
      </p:sp>
    </p:spTree>
    <p:extLst>
      <p:ext uri="{BB962C8B-B14F-4D97-AF65-F5344CB8AC3E}">
        <p14:creationId xmlns:p14="http://schemas.microsoft.com/office/powerpoint/2010/main" val="2906073081"/>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272" y="70549"/>
            <a:ext cx="8534400" cy="1093518"/>
          </a:xfrm>
        </p:spPr>
        <p:txBody>
          <a:bodyPr>
            <a:normAutofit fontScale="90000"/>
          </a:bodyPr>
          <a:lstStyle/>
          <a:p>
            <a:r>
              <a:rPr lang="en-US" dirty="0" smtClean="0"/>
              <a:t/>
            </a:r>
            <a:br>
              <a:rPr lang="en-US" dirty="0" smtClean="0"/>
            </a:br>
            <a:r>
              <a:rPr lang="en-US" dirty="0" smtClean="0"/>
              <a:t/>
            </a:r>
            <a:br>
              <a:rPr lang="en-US" dirty="0" smtClean="0"/>
            </a:br>
            <a:r>
              <a:rPr lang="en-US" dirty="0" smtClean="0"/>
              <a:t>Nothing </a:t>
            </a:r>
            <a:r>
              <a:rPr lang="en-US" dirty="0" smtClean="0"/>
              <a:t>about us without us: My experiences with disability-related research</a:t>
            </a:r>
            <a:endParaRPr lang="en-US" dirty="0"/>
          </a:p>
        </p:txBody>
      </p:sp>
      <p:sp>
        <p:nvSpPr>
          <p:cNvPr id="3" name="Content Placeholder 2"/>
          <p:cNvSpPr>
            <a:spLocks noGrp="1"/>
          </p:cNvSpPr>
          <p:nvPr>
            <p:ph sz="quarter" idx="1"/>
          </p:nvPr>
        </p:nvSpPr>
        <p:spPr/>
        <p:txBody>
          <a:bodyPr/>
          <a:lstStyle/>
          <a:p>
            <a:r>
              <a:rPr lang="en-US" dirty="0" smtClean="0"/>
              <a:t>Berkeley – Emergency Preparedness Communication </a:t>
            </a:r>
          </a:p>
          <a:p>
            <a:r>
              <a:rPr lang="en-US" dirty="0" smtClean="0"/>
              <a:t>Yale –Public Health research around HIV/AIDS and deafness</a:t>
            </a:r>
          </a:p>
          <a:p>
            <a:r>
              <a:rPr lang="en-US" dirty="0" smtClean="0"/>
              <a:t>Yale – Program Evaluation in Kenya</a:t>
            </a:r>
          </a:p>
          <a:p>
            <a:r>
              <a:rPr lang="en-US" dirty="0"/>
              <a:t>Barnard College- Psycholinguistic research on Nicaraguan Sign Language</a:t>
            </a:r>
          </a:p>
          <a:p>
            <a:r>
              <a:rPr lang="en-US" dirty="0" smtClean="0"/>
              <a:t>Georgetown</a:t>
            </a:r>
            <a:endParaRPr lang="en-US" dirty="0"/>
          </a:p>
        </p:txBody>
      </p:sp>
    </p:spTree>
    <p:extLst>
      <p:ext uri="{BB962C8B-B14F-4D97-AF65-F5344CB8AC3E}">
        <p14:creationId xmlns:p14="http://schemas.microsoft.com/office/powerpoint/2010/main" val="57819370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Roadmap</a:t>
            </a:r>
            <a:endParaRPr lang="en-US" dirty="0"/>
          </a:p>
        </p:txBody>
      </p:sp>
      <p:sp>
        <p:nvSpPr>
          <p:cNvPr id="3" name="Content Placeholder 2"/>
          <p:cNvSpPr>
            <a:spLocks noGrp="1"/>
          </p:cNvSpPr>
          <p:nvPr>
            <p:ph sz="quarter" idx="1"/>
          </p:nvPr>
        </p:nvSpPr>
        <p:spPr>
          <a:xfrm>
            <a:off x="146304" y="1377696"/>
            <a:ext cx="8839200" cy="5480304"/>
          </a:xfrm>
        </p:spPr>
        <p:txBody>
          <a:bodyPr>
            <a:normAutofit/>
          </a:bodyPr>
          <a:lstStyle/>
          <a:p>
            <a:r>
              <a:rPr lang="en-US" dirty="0" smtClean="0"/>
              <a:t>Part 1: History of disability research and models of disability over time.</a:t>
            </a:r>
          </a:p>
          <a:p>
            <a:r>
              <a:rPr lang="en-US" dirty="0" smtClean="0"/>
              <a:t>Part </a:t>
            </a:r>
            <a:r>
              <a:rPr lang="en-US" dirty="0"/>
              <a:t>2: </a:t>
            </a:r>
            <a:r>
              <a:rPr lang="en-US" dirty="0" smtClean="0"/>
              <a:t>Lessons learned from the LAND Project.</a:t>
            </a:r>
          </a:p>
          <a:p>
            <a:r>
              <a:rPr lang="en-US" dirty="0" smtClean="0"/>
              <a:t>Part 3: </a:t>
            </a:r>
            <a:r>
              <a:rPr lang="en-US" dirty="0"/>
              <a:t>Examples of CBPR/the impact of inclusion of people with disabilities in every stage of the research </a:t>
            </a:r>
            <a:r>
              <a:rPr lang="en-US" dirty="0" smtClean="0"/>
              <a:t>process &amp; action steps you can take to increase cultural competence in your own research projects. </a:t>
            </a:r>
          </a:p>
          <a:p>
            <a:pPr lvl="1"/>
            <a:r>
              <a:rPr lang="en-US" dirty="0"/>
              <a:t>Discuss the potential feasibility of this approach in your own practice, research, mentorship or curriculum development</a:t>
            </a:r>
          </a:p>
          <a:p>
            <a:pPr lvl="1"/>
            <a:endParaRPr lang="en-US" dirty="0" smtClean="0"/>
          </a:p>
          <a:p>
            <a:pPr lvl="1"/>
            <a:endParaRPr lang="en-US" dirty="0"/>
          </a:p>
          <a:p>
            <a:endParaRPr lang="en-US" dirty="0" smtClean="0"/>
          </a:p>
          <a:p>
            <a:endParaRPr lang="en-US" dirty="0"/>
          </a:p>
        </p:txBody>
      </p:sp>
    </p:spTree>
    <p:extLst>
      <p:ext uri="{BB962C8B-B14F-4D97-AF65-F5344CB8AC3E}">
        <p14:creationId xmlns:p14="http://schemas.microsoft.com/office/powerpoint/2010/main" val="64390396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normAutofit/>
          </a:bodyPr>
          <a:lstStyle/>
          <a:p>
            <a:r>
              <a:rPr lang="en-US" sz="3600" dirty="0" smtClean="0"/>
              <a:t>Global Community Health Research: Lessons Learned from Kenya’s HIV/AIDS Program for the Deaf</a:t>
            </a:r>
            <a:endParaRPr lang="en-US" sz="3600" dirty="0"/>
          </a:p>
        </p:txBody>
      </p:sp>
      <p:pic>
        <p:nvPicPr>
          <p:cNvPr id="5" name="Picture 4"/>
          <p:cNvPicPr>
            <a:picLocks noChangeAspect="1"/>
          </p:cNvPicPr>
          <p:nvPr/>
        </p:nvPicPr>
        <p:blipFill>
          <a:blip r:embed="rId3" cstate="print"/>
          <a:stretch>
            <a:fillRect/>
          </a:stretch>
        </p:blipFill>
        <p:spPr>
          <a:xfrm>
            <a:off x="3070777" y="3150701"/>
            <a:ext cx="3213158" cy="2181774"/>
          </a:xfrm>
          <a:prstGeom prst="rect">
            <a:avLst/>
          </a:prstGeom>
        </p:spPr>
      </p:pic>
      <p:sp>
        <p:nvSpPr>
          <p:cNvPr id="4" name="Subtitle 3"/>
          <p:cNvSpPr>
            <a:spLocks noGrp="1"/>
          </p:cNvSpPr>
          <p:nvPr>
            <p:ph type="subTitle" idx="1"/>
          </p:nvPr>
        </p:nvSpPr>
        <p:spPr/>
        <p:txBody>
          <a:bodyPr/>
          <a:lstStyle/>
          <a:p>
            <a:r>
              <a:rPr lang="en-US" dirty="0" smtClean="0"/>
              <a:t>.</a:t>
            </a:r>
            <a:endParaRPr lang="en-US" dirty="0"/>
          </a:p>
        </p:txBody>
      </p:sp>
    </p:spTree>
    <p:extLst>
      <p:ext uri="{BB962C8B-B14F-4D97-AF65-F5344CB8AC3E}">
        <p14:creationId xmlns:p14="http://schemas.microsoft.com/office/powerpoint/2010/main" val="25643722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219200"/>
          </a:xfrm>
        </p:spPr>
        <p:txBody>
          <a:bodyPr>
            <a:normAutofit/>
          </a:bodyPr>
          <a:lstStyle/>
          <a:p>
            <a:r>
              <a:rPr lang="en-US" dirty="0" smtClean="0"/>
              <a:t>.</a:t>
            </a:r>
            <a:endParaRPr lang="en-US" dirty="0"/>
          </a:p>
        </p:txBody>
      </p:sp>
      <p:sp>
        <p:nvSpPr>
          <p:cNvPr id="3" name="Content Placeholder 2"/>
          <p:cNvSpPr>
            <a:spLocks noGrp="1"/>
          </p:cNvSpPr>
          <p:nvPr>
            <p:ph sz="quarter" idx="1"/>
          </p:nvPr>
        </p:nvSpPr>
        <p:spPr>
          <a:xfrm>
            <a:off x="762000" y="1524000"/>
            <a:ext cx="8503920" cy="4572000"/>
          </a:xfrm>
        </p:spPr>
        <p:txBody>
          <a:bodyPr>
            <a:normAutofit/>
          </a:bodyPr>
          <a:lstStyle/>
          <a:p>
            <a:pPr lvl="1"/>
            <a:r>
              <a:rPr lang="en-US" dirty="0" smtClean="0">
                <a:solidFill>
                  <a:schemeClr val="tx1"/>
                </a:solidFill>
              </a:rPr>
              <a:t>CDC funded grant: UCB Preparedness </a:t>
            </a:r>
            <a:r>
              <a:rPr lang="en-US" dirty="0">
                <a:solidFill>
                  <a:schemeClr val="tx1"/>
                </a:solidFill>
              </a:rPr>
              <a:t>and Emergency Response Research Center (PERRC): All-Hazards Communication to Improve the Resilience of Vulnerable Populations</a:t>
            </a:r>
            <a:r>
              <a:rPr lang="en-US" dirty="0" smtClean="0">
                <a:solidFill>
                  <a:schemeClr val="tx1"/>
                </a:solidFill>
              </a:rPr>
              <a:t>.</a:t>
            </a:r>
          </a:p>
          <a:p>
            <a:pPr lvl="2"/>
            <a:r>
              <a:rPr lang="en-US" dirty="0" smtClean="0"/>
              <a:t>National Advisory Board/Community Advisory Board </a:t>
            </a:r>
          </a:p>
          <a:p>
            <a:endParaRPr lang="en-US" dirty="0" smtClean="0"/>
          </a:p>
          <a:p>
            <a:pPr lvl="1"/>
            <a:r>
              <a:rPr lang="en-US" dirty="0" smtClean="0">
                <a:solidFill>
                  <a:schemeClr val="tx1"/>
                </a:solidFill>
              </a:rPr>
              <a:t>Partnership with local </a:t>
            </a:r>
            <a:r>
              <a:rPr lang="en-US" dirty="0">
                <a:solidFill>
                  <a:schemeClr val="tx1"/>
                </a:solidFill>
              </a:rPr>
              <a:t>CBO </a:t>
            </a:r>
            <a:r>
              <a:rPr lang="en-US" dirty="0" smtClean="0">
                <a:solidFill>
                  <a:schemeClr val="tx1"/>
                </a:solidFill>
              </a:rPr>
              <a:t>on Project 1 </a:t>
            </a:r>
            <a:r>
              <a:rPr lang="en-US" dirty="0">
                <a:solidFill>
                  <a:schemeClr val="tx1"/>
                </a:solidFill>
              </a:rPr>
              <a:t>“All-hazards Preparedness Communication Access for the Deaf /HH and Seniors” </a:t>
            </a:r>
            <a:endParaRPr lang="en-US" dirty="0" smtClean="0">
              <a:solidFill>
                <a:schemeClr val="tx1"/>
              </a:solidFill>
            </a:endParaRPr>
          </a:p>
          <a:p>
            <a:endParaRPr lang="en-US" dirty="0" smtClean="0">
              <a:solidFill>
                <a:srgbClr val="FFFFFF"/>
              </a:solidFill>
            </a:endParaRPr>
          </a:p>
        </p:txBody>
      </p:sp>
      <p:pic>
        <p:nvPicPr>
          <p:cNvPr id="5" name="Picture 4"/>
          <p:cNvPicPr>
            <a:picLocks noChangeAspect="1"/>
          </p:cNvPicPr>
          <p:nvPr/>
        </p:nvPicPr>
        <p:blipFill>
          <a:blip r:embed="rId3" cstate="print"/>
          <a:stretch>
            <a:fillRect/>
          </a:stretch>
        </p:blipFill>
        <p:spPr>
          <a:xfrm>
            <a:off x="0" y="1600200"/>
            <a:ext cx="1328862" cy="1054532"/>
          </a:xfrm>
          <a:prstGeom prst="rect">
            <a:avLst/>
          </a:prstGeom>
        </p:spPr>
      </p:pic>
      <p:pic>
        <p:nvPicPr>
          <p:cNvPr id="7" name="Picture 6"/>
          <p:cNvPicPr>
            <a:picLocks noChangeAspect="1"/>
          </p:cNvPicPr>
          <p:nvPr/>
        </p:nvPicPr>
        <p:blipFill>
          <a:blip r:embed="rId4" cstate="print"/>
          <a:stretch>
            <a:fillRect/>
          </a:stretch>
        </p:blipFill>
        <p:spPr>
          <a:xfrm>
            <a:off x="0" y="3810000"/>
            <a:ext cx="1299411" cy="1371600"/>
          </a:xfrm>
          <a:prstGeom prst="rect">
            <a:avLst/>
          </a:prstGeom>
        </p:spPr>
      </p:pic>
      <p:pic>
        <p:nvPicPr>
          <p:cNvPr id="8" name="Picture 5" descr="Inverted HRA Logo"/>
          <p:cNvPicPr>
            <a:picLocks noChangeAspect="1" noChangeArrowheads="1"/>
          </p:cNvPicPr>
          <p:nvPr/>
        </p:nvPicPr>
        <p:blipFill>
          <a:blip r:embed="rId5" cstate="print"/>
          <a:srcRect/>
          <a:stretch>
            <a:fillRect/>
          </a:stretch>
        </p:blipFill>
        <p:spPr bwMode="auto">
          <a:xfrm>
            <a:off x="3237061" y="152400"/>
            <a:ext cx="2717236" cy="1447800"/>
          </a:xfrm>
          <a:prstGeom prst="rect">
            <a:avLst/>
          </a:prstGeom>
          <a:noFill/>
          <a:ln w="9525">
            <a:noFill/>
            <a:miter lim="800000"/>
            <a:headEnd/>
            <a:tailEnd/>
          </a:ln>
        </p:spPr>
      </p:pic>
    </p:spTree>
    <p:extLst>
      <p:ext uri="{BB962C8B-B14F-4D97-AF65-F5344CB8AC3E}">
        <p14:creationId xmlns:p14="http://schemas.microsoft.com/office/powerpoint/2010/main" val="28778216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txBox="1">
            <a:spLocks/>
          </p:cNvSpPr>
          <p:nvPr/>
        </p:nvSpPr>
        <p:spPr bwMode="auto">
          <a:xfrm>
            <a:off x="558800" y="152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eaLnBrk="1" hangingPunct="1"/>
            <a:r>
              <a:rPr lang="en-US" sz="3000" dirty="0">
                <a:solidFill>
                  <a:srgbClr val="0E3145"/>
                </a:solidFill>
                <a:latin typeface="Georgia"/>
                <a:cs typeface="ＭＳ Ｐゴシック" charset="0"/>
              </a:rPr>
              <a:t>Community-Academic Partnership Lessons Learned</a:t>
            </a:r>
          </a:p>
        </p:txBody>
      </p:sp>
      <p:sp>
        <p:nvSpPr>
          <p:cNvPr id="22531" name="Content Placeholder 2"/>
          <p:cNvSpPr txBox="1">
            <a:spLocks/>
          </p:cNvSpPr>
          <p:nvPr/>
        </p:nvSpPr>
        <p:spPr bwMode="auto">
          <a:xfrm>
            <a:off x="189781" y="1500996"/>
            <a:ext cx="8954219" cy="5357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spcBef>
                <a:spcPct val="20000"/>
              </a:spcBef>
              <a:buClr>
                <a:srgbClr val="FFAC09"/>
              </a:buClr>
              <a:buSzPct val="60000"/>
              <a:buFont typeface="Wingdings" charset="0"/>
              <a:buChar char="u"/>
            </a:pPr>
            <a:r>
              <a:rPr lang="en-US" altLang="ja-JP" sz="2500" dirty="0">
                <a:latin typeface="Georgia"/>
                <a:cs typeface="ＭＳ Ｐゴシック" charset="0"/>
              </a:rPr>
              <a:t>Deaf/HH-serving community organizations, public health departments, and academic researchers from “hearing universities” need to take the time to facilitate co-learning and trust</a:t>
            </a:r>
          </a:p>
          <a:p>
            <a:pPr eaLnBrk="1" hangingPunct="1">
              <a:spcBef>
                <a:spcPct val="20000"/>
              </a:spcBef>
              <a:buClr>
                <a:srgbClr val="FFAC09"/>
              </a:buClr>
              <a:buSzPct val="60000"/>
              <a:buFont typeface="Wingdings" charset="0"/>
              <a:buChar char="u"/>
            </a:pPr>
            <a:r>
              <a:rPr lang="en-US" sz="2500" dirty="0" smtClean="0">
                <a:latin typeface="Georgia"/>
                <a:cs typeface="ＭＳ Ｐゴシック" charset="0"/>
              </a:rPr>
              <a:t>Critical </a:t>
            </a:r>
            <a:r>
              <a:rPr lang="en-US" sz="2500" dirty="0">
                <a:latin typeface="Georgia"/>
                <a:cs typeface="ＭＳ Ｐゴシック" charset="0"/>
              </a:rPr>
              <a:t>importance of having deaf research staff and deaf facilitator to foster trust and credibility in the early stages of recruitment and in the later stages of publication. </a:t>
            </a:r>
            <a:endParaRPr lang="en-US" sz="2500" dirty="0" smtClean="0">
              <a:latin typeface="Georgia"/>
              <a:cs typeface="ＭＳ Ｐゴシック" charset="0"/>
            </a:endParaRPr>
          </a:p>
          <a:p>
            <a:pPr eaLnBrk="1" hangingPunct="1">
              <a:spcBef>
                <a:spcPct val="20000"/>
              </a:spcBef>
              <a:buClr>
                <a:srgbClr val="FFAC09"/>
              </a:buClr>
              <a:buSzPct val="60000"/>
              <a:buFont typeface="Wingdings" charset="0"/>
              <a:buChar char="u"/>
            </a:pPr>
            <a:r>
              <a:rPr lang="en-US" sz="2500" dirty="0">
                <a:latin typeface="Georgia"/>
                <a:cs typeface="ＭＳ Ｐゴシック" charset="0"/>
              </a:rPr>
              <a:t>Selection and survey instrument development in consultation with National Advisory Board and local partner (a deaf-serving CBO)</a:t>
            </a:r>
          </a:p>
          <a:p>
            <a:pPr eaLnBrk="1" hangingPunct="1">
              <a:spcBef>
                <a:spcPct val="20000"/>
              </a:spcBef>
              <a:buClr>
                <a:srgbClr val="FFAC09"/>
              </a:buClr>
              <a:buSzPct val="60000"/>
              <a:buFont typeface="Wingdings" charset="0"/>
              <a:buChar char="u"/>
            </a:pPr>
            <a:endParaRPr lang="en-US" sz="2500" dirty="0">
              <a:solidFill>
                <a:srgbClr val="0E3145"/>
              </a:solidFill>
              <a:latin typeface="Georgia"/>
              <a:cs typeface="ＭＳ Ｐゴシック" charset="0"/>
            </a:endParaRPr>
          </a:p>
        </p:txBody>
      </p:sp>
      <p:sp>
        <p:nvSpPr>
          <p:cNvPr id="2" name="Title 1"/>
          <p:cNvSpPr>
            <a:spLocks noGrp="1"/>
          </p:cNvSpPr>
          <p:nvPr>
            <p:ph type="title"/>
          </p:nvPr>
        </p:nvSpPr>
        <p:spPr>
          <a:xfrm>
            <a:off x="3251986" y="3006306"/>
            <a:ext cx="8534400" cy="758952"/>
          </a:xfrm>
        </p:spPr>
        <p:txBody>
          <a:bodyPr>
            <a:normAutofit fontScale="90000"/>
          </a:bodyPr>
          <a:lstStyle/>
          <a:p>
            <a:r>
              <a:rPr lang="en-US" dirty="0" smtClean="0"/>
              <a:t>.</a:t>
            </a:r>
            <a:br>
              <a:rPr lang="en-US" dirty="0" smtClean="0"/>
            </a:br>
            <a:endParaRPr lang="en-US" dirty="0"/>
          </a:p>
        </p:txBody>
      </p:sp>
    </p:spTree>
    <p:extLst>
      <p:ext uri="{BB962C8B-B14F-4D97-AF65-F5344CB8AC3E}">
        <p14:creationId xmlns:p14="http://schemas.microsoft.com/office/powerpoint/2010/main" val="13965961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272" y="383875"/>
            <a:ext cx="8534400" cy="758952"/>
          </a:xfrm>
        </p:spPr>
        <p:txBody>
          <a:bodyPr>
            <a:normAutofit fontScale="90000"/>
          </a:bodyPr>
          <a:lstStyle/>
          <a:p>
            <a:r>
              <a:rPr lang="en-US" dirty="0" smtClean="0"/>
              <a:t>Create </a:t>
            </a:r>
            <a:r>
              <a:rPr lang="en-US" dirty="0"/>
              <a:t>Opportunities for </a:t>
            </a:r>
            <a:r>
              <a:rPr lang="en-US" dirty="0" smtClean="0"/>
              <a:t>People with </a:t>
            </a:r>
            <a:r>
              <a:rPr lang="en-US" dirty="0"/>
              <a:t>Disabilities to Become </a:t>
            </a:r>
            <a:r>
              <a:rPr lang="en-US" dirty="0" smtClean="0"/>
              <a:t>PIs and authors</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latin typeface="+mj-lt"/>
              </a:rPr>
              <a:t>Goal </a:t>
            </a:r>
            <a:r>
              <a:rPr lang="en-US" dirty="0">
                <a:latin typeface="+mj-lt"/>
              </a:rPr>
              <a:t>of this strategy is for people with disabilities to be involved in all phase of the research process, </a:t>
            </a:r>
            <a:r>
              <a:rPr lang="en-US" dirty="0" smtClean="0">
                <a:latin typeface="+mj-lt"/>
              </a:rPr>
              <a:t>i.e. </a:t>
            </a:r>
            <a:r>
              <a:rPr lang="en-US" dirty="0">
                <a:latin typeface="+mj-lt"/>
              </a:rPr>
              <a:t>to become the authors of how their experiences are conceptualized and studied. </a:t>
            </a:r>
          </a:p>
          <a:p>
            <a:r>
              <a:rPr lang="en-US" dirty="0">
                <a:latin typeface="+mj-lt"/>
              </a:rPr>
              <a:t>Be included on teams that review grants and research proposals for </a:t>
            </a:r>
            <a:r>
              <a:rPr lang="en-US" dirty="0" smtClean="0">
                <a:latin typeface="+mj-lt"/>
              </a:rPr>
              <a:t>acceptance </a:t>
            </a:r>
            <a:r>
              <a:rPr lang="en-US" dirty="0">
                <a:latin typeface="+mj-lt"/>
              </a:rPr>
              <a:t>and funding. </a:t>
            </a:r>
          </a:p>
          <a:p>
            <a:r>
              <a:rPr lang="en-US" dirty="0">
                <a:latin typeface="+mj-lt"/>
              </a:rPr>
              <a:t>Participate in the beginning stages of formulating research </a:t>
            </a:r>
            <a:r>
              <a:rPr lang="en-US" dirty="0" smtClean="0">
                <a:latin typeface="+mj-lt"/>
              </a:rPr>
              <a:t>problems/questions.</a:t>
            </a:r>
            <a:endParaRPr lang="en-US" dirty="0">
              <a:latin typeface="+mj-lt"/>
            </a:endParaRPr>
          </a:p>
          <a:p>
            <a:r>
              <a:rPr lang="en-US" dirty="0">
                <a:latin typeface="+mj-lt"/>
              </a:rPr>
              <a:t>B</a:t>
            </a:r>
            <a:r>
              <a:rPr lang="en-US" dirty="0" smtClean="0">
                <a:latin typeface="+mj-lt"/>
              </a:rPr>
              <a:t>e </a:t>
            </a:r>
            <a:r>
              <a:rPr lang="en-US" dirty="0">
                <a:latin typeface="+mj-lt"/>
              </a:rPr>
              <a:t>included in making methodological decisions, including selection of </a:t>
            </a:r>
            <a:r>
              <a:rPr lang="en-US" dirty="0" smtClean="0">
                <a:latin typeface="+mj-lt"/>
              </a:rPr>
              <a:t>measurement </a:t>
            </a:r>
            <a:r>
              <a:rPr lang="en-US" dirty="0">
                <a:latin typeface="+mj-lt"/>
              </a:rPr>
              <a:t>instruments, study participants, study design, and how data will be collected and analyzed. </a:t>
            </a:r>
            <a:endParaRPr lang="en-US" dirty="0" smtClean="0">
              <a:latin typeface="+mj-lt"/>
            </a:endParaRPr>
          </a:p>
          <a:p>
            <a:r>
              <a:rPr lang="en-US" dirty="0" smtClean="0">
                <a:latin typeface="+mj-lt"/>
              </a:rPr>
              <a:t>Be </a:t>
            </a:r>
            <a:r>
              <a:rPr lang="en-US" dirty="0">
                <a:latin typeface="+mj-lt"/>
              </a:rPr>
              <a:t>included in preparing research reports. </a:t>
            </a:r>
            <a:r>
              <a:rPr lang="en-US" dirty="0" smtClean="0">
                <a:latin typeface="+mj-lt"/>
              </a:rPr>
              <a:t>Look to people with disabilities to find out meanings </a:t>
            </a:r>
            <a:r>
              <a:rPr lang="en-US" dirty="0">
                <a:latin typeface="+mj-lt"/>
              </a:rPr>
              <a:t>they attach to the findings, as well as observations about study strengths and limitations. </a:t>
            </a:r>
          </a:p>
          <a:p>
            <a:r>
              <a:rPr lang="en-US" dirty="0">
                <a:latin typeface="+mj-lt"/>
              </a:rPr>
              <a:t>Be involved in the dissemination of study findings. The as </a:t>
            </a:r>
            <a:r>
              <a:rPr lang="en-US" dirty="0" smtClean="0">
                <a:latin typeface="+mj-lt"/>
              </a:rPr>
              <a:t>co-presenters </a:t>
            </a:r>
            <a:r>
              <a:rPr lang="en-US" dirty="0">
                <a:latin typeface="+mj-lt"/>
              </a:rPr>
              <a:t>and coauthors, </a:t>
            </a:r>
            <a:r>
              <a:rPr lang="en-US" dirty="0" smtClean="0">
                <a:latin typeface="+mj-lt"/>
              </a:rPr>
              <a:t>make </a:t>
            </a:r>
            <a:r>
              <a:rPr lang="en-US" dirty="0">
                <a:latin typeface="+mj-lt"/>
              </a:rPr>
              <a:t>presentations to funding sources and agency boards. </a:t>
            </a:r>
          </a:p>
          <a:p>
            <a:endParaRPr lang="en-US" dirty="0"/>
          </a:p>
        </p:txBody>
      </p:sp>
    </p:spTree>
    <p:extLst>
      <p:ext uri="{BB962C8B-B14F-4D97-AF65-F5344CB8AC3E}">
        <p14:creationId xmlns:p14="http://schemas.microsoft.com/office/powerpoint/2010/main" val="27761155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272" y="345058"/>
            <a:ext cx="8534400" cy="758952"/>
          </a:xfrm>
        </p:spPr>
        <p:txBody>
          <a:bodyPr>
            <a:normAutofit fontScale="90000"/>
          </a:bodyPr>
          <a:lstStyle/>
          <a:p>
            <a:r>
              <a:rPr lang="en-US" dirty="0"/>
              <a:t>Infuse All Studies with Multiple Methods and Competing </a:t>
            </a:r>
            <a:r>
              <a:rPr lang="en-US" dirty="0" smtClean="0"/>
              <a:t>Questions</a:t>
            </a:r>
            <a:endParaRPr lang="en-US" dirty="0"/>
          </a:p>
        </p:txBody>
      </p:sp>
      <p:sp>
        <p:nvSpPr>
          <p:cNvPr id="3" name="Content Placeholder 2"/>
          <p:cNvSpPr>
            <a:spLocks noGrp="1"/>
          </p:cNvSpPr>
          <p:nvPr>
            <p:ph sz="quarter" idx="1"/>
          </p:nvPr>
        </p:nvSpPr>
        <p:spPr/>
        <p:txBody>
          <a:bodyPr>
            <a:normAutofit/>
          </a:bodyPr>
          <a:lstStyle/>
          <a:p>
            <a:r>
              <a:rPr lang="en-US" dirty="0" smtClean="0"/>
              <a:t>Ask </a:t>
            </a:r>
            <a:r>
              <a:rPr lang="en-US" dirty="0"/>
              <a:t>persons with disabilities to define the concepts and variables </a:t>
            </a:r>
            <a:r>
              <a:rPr lang="en-US" dirty="0" smtClean="0"/>
              <a:t>(e.g. </a:t>
            </a:r>
            <a:r>
              <a:rPr lang="en-US" dirty="0"/>
              <a:t>Encourage studies that combine quantitative and qualitative </a:t>
            </a:r>
            <a:r>
              <a:rPr lang="en-US" dirty="0" smtClean="0"/>
              <a:t>methods</a:t>
            </a:r>
            <a:r>
              <a:rPr lang="en-US" dirty="0"/>
              <a:t>)</a:t>
            </a:r>
          </a:p>
          <a:p>
            <a:r>
              <a:rPr lang="en-US" dirty="0"/>
              <a:t>Use </a:t>
            </a:r>
            <a:r>
              <a:rPr lang="en-US" dirty="0" smtClean="0"/>
              <a:t>communication </a:t>
            </a:r>
            <a:r>
              <a:rPr lang="en-US" dirty="0"/>
              <a:t>methods other than verbal </a:t>
            </a:r>
            <a:endParaRPr lang="en-US" dirty="0" smtClean="0"/>
          </a:p>
          <a:p>
            <a:r>
              <a:rPr lang="en-US" dirty="0" smtClean="0"/>
              <a:t>Add </a:t>
            </a:r>
            <a:r>
              <a:rPr lang="en-US" dirty="0"/>
              <a:t>disability as a demographic characteristic in all </a:t>
            </a:r>
            <a:r>
              <a:rPr lang="en-US" dirty="0" smtClean="0"/>
              <a:t>studies</a:t>
            </a:r>
            <a:r>
              <a:rPr lang="en-US" dirty="0"/>
              <a:t> </a:t>
            </a:r>
            <a:r>
              <a:rPr lang="en-US" dirty="0" smtClean="0"/>
              <a:t>and include it as a variable in statistical modeling</a:t>
            </a:r>
            <a:endParaRPr lang="en-US" dirty="0"/>
          </a:p>
        </p:txBody>
      </p:sp>
    </p:spTree>
    <p:extLst>
      <p:ext uri="{BB962C8B-B14F-4D97-AF65-F5344CB8AC3E}">
        <p14:creationId xmlns:p14="http://schemas.microsoft.com/office/powerpoint/2010/main" val="3153916221"/>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53512"/>
            <a:ext cx="8534400" cy="758952"/>
          </a:xfrm>
        </p:spPr>
        <p:txBody>
          <a:bodyPr>
            <a:normAutofit fontScale="90000"/>
          </a:bodyPr>
          <a:lstStyle/>
          <a:p>
            <a:r>
              <a:rPr lang="en-US" dirty="0" smtClean="0"/>
              <a:t>Take a critical </a:t>
            </a:r>
            <a:r>
              <a:rPr lang="en-US" dirty="0"/>
              <a:t>l</a:t>
            </a:r>
            <a:r>
              <a:rPr lang="en-US" dirty="0" smtClean="0"/>
              <a:t>ook at disability-related medical research</a:t>
            </a:r>
            <a:endParaRPr lang="en-US" dirty="0"/>
          </a:p>
        </p:txBody>
      </p:sp>
      <p:sp>
        <p:nvSpPr>
          <p:cNvPr id="3" name="Content Placeholder 2"/>
          <p:cNvSpPr>
            <a:spLocks noGrp="1"/>
          </p:cNvSpPr>
          <p:nvPr>
            <p:ph sz="quarter" idx="1"/>
          </p:nvPr>
        </p:nvSpPr>
        <p:spPr>
          <a:xfrm>
            <a:off x="301752" y="1414732"/>
            <a:ext cx="8503920" cy="5141343"/>
          </a:xfrm>
        </p:spPr>
        <p:txBody>
          <a:bodyPr>
            <a:normAutofit fontScale="92500"/>
          </a:bodyPr>
          <a:lstStyle/>
          <a:p>
            <a:r>
              <a:rPr lang="en-US" dirty="0"/>
              <a:t>For </a:t>
            </a:r>
            <a:r>
              <a:rPr lang="en-US" dirty="0" smtClean="0"/>
              <a:t>psychology research: </a:t>
            </a:r>
            <a:r>
              <a:rPr lang="en-US" dirty="0"/>
              <a:t>do </a:t>
            </a:r>
            <a:r>
              <a:rPr lang="en-US" dirty="0" smtClean="0"/>
              <a:t>authors look </a:t>
            </a:r>
            <a:r>
              <a:rPr lang="en-US" dirty="0"/>
              <a:t>at disability beyond the medical model?</a:t>
            </a:r>
          </a:p>
          <a:p>
            <a:r>
              <a:rPr lang="en-US" dirty="0" smtClean="0"/>
              <a:t>Does </a:t>
            </a:r>
            <a:r>
              <a:rPr lang="en-US" dirty="0"/>
              <a:t>the study </a:t>
            </a:r>
            <a:r>
              <a:rPr lang="en-US" dirty="0" smtClean="0"/>
              <a:t>go beyond examining the disability itself and consider how </a:t>
            </a:r>
            <a:r>
              <a:rPr lang="en-US" dirty="0"/>
              <a:t>the </a:t>
            </a:r>
            <a:r>
              <a:rPr lang="en-US" dirty="0" smtClean="0"/>
              <a:t>environment or other factors may </a:t>
            </a:r>
            <a:r>
              <a:rPr lang="en-US" dirty="0"/>
              <a:t>be </a:t>
            </a:r>
            <a:r>
              <a:rPr lang="en-US" dirty="0" smtClean="0"/>
              <a:t>limiting?</a:t>
            </a:r>
          </a:p>
          <a:p>
            <a:r>
              <a:rPr lang="en-US" dirty="0"/>
              <a:t>Does the study describe or analyze how power structures play a role? </a:t>
            </a:r>
          </a:p>
          <a:p>
            <a:r>
              <a:rPr lang="en-US" dirty="0"/>
              <a:t>Is there evidence that people with disabilities played an active researcher </a:t>
            </a:r>
            <a:r>
              <a:rPr lang="en-US" dirty="0" smtClean="0"/>
              <a:t>role?</a:t>
            </a:r>
            <a:endParaRPr lang="en-US" dirty="0"/>
          </a:p>
          <a:p>
            <a:r>
              <a:rPr lang="en-US" dirty="0"/>
              <a:t>Are the findings communicated so that </a:t>
            </a:r>
            <a:r>
              <a:rPr lang="en-US" dirty="0" smtClean="0"/>
              <a:t>study subjects or people </a:t>
            </a:r>
            <a:r>
              <a:rPr lang="en-US" dirty="0"/>
              <a:t>with a broad range of </a:t>
            </a:r>
            <a:r>
              <a:rPr lang="en-US" dirty="0" smtClean="0"/>
              <a:t>understanding </a:t>
            </a:r>
            <a:r>
              <a:rPr lang="en-US" dirty="0"/>
              <a:t>about research can clearly understand the nature of the </a:t>
            </a:r>
            <a:r>
              <a:rPr lang="en-US" dirty="0" smtClean="0"/>
              <a:t>study?</a:t>
            </a:r>
          </a:p>
          <a:p>
            <a:endParaRPr lang="en-US" dirty="0"/>
          </a:p>
        </p:txBody>
      </p:sp>
    </p:spTree>
    <p:extLst>
      <p:ext uri="{BB962C8B-B14F-4D97-AF65-F5344CB8AC3E}">
        <p14:creationId xmlns:p14="http://schemas.microsoft.com/office/powerpoint/2010/main" val="1590808496"/>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Call to Action</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What can we as researchers do to increase the cultural competency at every step of the research process?</a:t>
            </a:r>
          </a:p>
          <a:p>
            <a:pPr lvl="1"/>
            <a:r>
              <a:rPr lang="en-US" dirty="0" smtClean="0"/>
              <a:t>Collaborate with community members at the inception of the research project.</a:t>
            </a:r>
          </a:p>
          <a:p>
            <a:pPr lvl="2"/>
            <a:r>
              <a:rPr lang="en-US" dirty="0" smtClean="0"/>
              <a:t>Come up with research questions together. </a:t>
            </a:r>
          </a:p>
          <a:p>
            <a:pPr lvl="2"/>
            <a:r>
              <a:rPr lang="en-US" dirty="0" smtClean="0"/>
              <a:t>Consider using CBPR from the very beginning.</a:t>
            </a:r>
          </a:p>
          <a:p>
            <a:pPr lvl="1"/>
            <a:r>
              <a:rPr lang="en-US" dirty="0" smtClean="0"/>
              <a:t>Incorporate people with disabilities not only as research subjects but as collaborators with a strong voice in the direction of the project.</a:t>
            </a:r>
          </a:p>
          <a:p>
            <a:pPr lvl="2"/>
            <a:r>
              <a:rPr lang="en-US" dirty="0" smtClean="0"/>
              <a:t>Pilot test the research instruments with people with disabilities.</a:t>
            </a:r>
          </a:p>
          <a:p>
            <a:pPr lvl="2"/>
            <a:r>
              <a:rPr lang="en-US" dirty="0" smtClean="0"/>
              <a:t>Expand opportunities for authorship for people with disabilities (not just data collection but also analysis and write-up).</a:t>
            </a:r>
          </a:p>
          <a:p>
            <a:pPr lvl="1"/>
            <a:r>
              <a:rPr lang="en-US" dirty="0" smtClean="0"/>
              <a:t>Disseminate results to the community that is impacted by the results in an accessible way.</a:t>
            </a:r>
          </a:p>
          <a:p>
            <a:pPr lvl="2"/>
            <a:r>
              <a:rPr lang="en-US" dirty="0" smtClean="0"/>
              <a:t>Empower people with disabilities to use the research data to help  shape policy that will increase accessibility. </a:t>
            </a:r>
            <a:endParaRPr lang="en-US" dirty="0"/>
          </a:p>
        </p:txBody>
      </p:sp>
    </p:spTree>
    <p:extLst>
      <p:ext uri="{BB962C8B-B14F-4D97-AF65-F5344CB8AC3E}">
        <p14:creationId xmlns:p14="http://schemas.microsoft.com/office/powerpoint/2010/main" val="29803016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2281" y="303074"/>
            <a:ext cx="7446768" cy="1323439"/>
          </a:xfrm>
          <a:prstGeom prst="rect">
            <a:avLst/>
          </a:prstGeom>
          <a:noFill/>
        </p:spPr>
        <p:txBody>
          <a:bodyPr wrap="square" rtlCol="0">
            <a:spAutoFit/>
          </a:bodyPr>
          <a:lstStyle/>
          <a:p>
            <a:pPr algn="ctr"/>
            <a:r>
              <a:rPr lang="en-US" sz="4000" b="1" dirty="0" smtClean="0">
                <a:solidFill>
                  <a:schemeClr val="tx2">
                    <a:lumMod val="75000"/>
                  </a:schemeClr>
                </a:solidFill>
              </a:rPr>
              <a:t>Framework for Action: Considerations </a:t>
            </a:r>
          </a:p>
        </p:txBody>
      </p:sp>
      <p:graphicFrame>
        <p:nvGraphicFramePr>
          <p:cNvPr id="6" name="Content Placeholder 3" descr="5 boxes with a single arrow running through them in the background. Boxes are labeled &quot;Deaf/HH&quot;; &quot;English as a second language&quot;; &quot;Low literacy populations&quot;; &quot;Children learning to read&quot;; and &quot;Everyone&quot;"/>
          <p:cNvGraphicFramePr>
            <a:graphicFrameLocks/>
          </p:cNvGraphicFramePr>
          <p:nvPr>
            <p:extLst>
              <p:ext uri="{D42A27DB-BD31-4B8C-83A1-F6EECF244321}">
                <p14:modId xmlns:p14="http://schemas.microsoft.com/office/powerpoint/2010/main" val="3984019806"/>
              </p:ext>
            </p:extLst>
          </p:nvPr>
        </p:nvGraphicFramePr>
        <p:xfrm>
          <a:off x="0" y="1200742"/>
          <a:ext cx="8976519" cy="56572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65684691"/>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Illness as Metaphor for Disability</a:t>
            </a:r>
            <a:endParaRPr lang="en-US" dirty="0"/>
          </a:p>
        </p:txBody>
      </p:sp>
      <p:sp>
        <p:nvSpPr>
          <p:cNvPr id="3" name="Content Placeholder 2"/>
          <p:cNvSpPr>
            <a:spLocks noGrp="1"/>
          </p:cNvSpPr>
          <p:nvPr>
            <p:ph sz="quarter" idx="1"/>
          </p:nvPr>
        </p:nvSpPr>
        <p:spPr/>
        <p:txBody>
          <a:bodyPr/>
          <a:lstStyle/>
          <a:p>
            <a:r>
              <a:rPr lang="en-US" dirty="0"/>
              <a:t>“Illness is the night side of life, a more onerous citizenship. Everyone who is born holds dual citizenship, in the kingdom of the well and in the kingdom of the sick. Although we all prefer to use the good passport, sooner or later each of us is obliged, at least for a spell, to identify ourselves as citizens of that other place.</a:t>
            </a:r>
            <a:r>
              <a:rPr lang="en-US" dirty="0" smtClean="0"/>
              <a:t>”</a:t>
            </a:r>
          </a:p>
          <a:p>
            <a:pPr marL="2194560" lvl="8" indent="0">
              <a:buNone/>
            </a:pPr>
            <a:r>
              <a:rPr lang="en-US" dirty="0" smtClean="0"/>
              <a:t>					-Susan </a:t>
            </a:r>
            <a:r>
              <a:rPr lang="en-US" dirty="0" err="1" smtClean="0"/>
              <a:t>sontag</a:t>
            </a:r>
            <a:endParaRPr lang="en-US" dirty="0"/>
          </a:p>
        </p:txBody>
      </p:sp>
    </p:spTree>
    <p:extLst>
      <p:ext uri="{BB962C8B-B14F-4D97-AF65-F5344CB8AC3E}">
        <p14:creationId xmlns:p14="http://schemas.microsoft.com/office/powerpoint/2010/main" val="1253195912"/>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Rec0mmended Reading</a:t>
            </a:r>
            <a:endParaRPr lang="en-US" dirty="0"/>
          </a:p>
        </p:txBody>
      </p:sp>
      <p:sp>
        <p:nvSpPr>
          <p:cNvPr id="3" name="Content Placeholder 2"/>
          <p:cNvSpPr>
            <a:spLocks noGrp="1"/>
          </p:cNvSpPr>
          <p:nvPr>
            <p:ph sz="quarter" idx="1"/>
          </p:nvPr>
        </p:nvSpPr>
        <p:spPr/>
        <p:txBody>
          <a:bodyPr/>
          <a:lstStyle/>
          <a:p>
            <a:r>
              <a:rPr lang="en-US" dirty="0" smtClean="0"/>
              <a:t>“Far from the Tree” by Andrew Solomon Good book in general to reframe your thinking about disability in the context of your medical practice/research/mentorship</a:t>
            </a:r>
          </a:p>
          <a:p>
            <a:r>
              <a:rPr lang="en-US" dirty="0" err="1"/>
              <a:t>Kudlick</a:t>
            </a:r>
            <a:r>
              <a:rPr lang="en-US" dirty="0"/>
              <a:t>, Catherine. “Why We Need Another Other.”</a:t>
            </a:r>
            <a:endParaRPr lang="en-US" dirty="0" smtClean="0"/>
          </a:p>
          <a:p>
            <a:r>
              <a:rPr lang="en-US" dirty="0" smtClean="0"/>
              <a:t>UCSD Cancer Center &amp; Strong Hospital at U of Rochester Medical Center – trains medical residents to work with the deaf and hard-of-hearing</a:t>
            </a:r>
          </a:p>
          <a:p>
            <a:endParaRPr lang="en-US" dirty="0"/>
          </a:p>
        </p:txBody>
      </p:sp>
    </p:spTree>
    <p:extLst>
      <p:ext uri="{BB962C8B-B14F-4D97-AF65-F5344CB8AC3E}">
        <p14:creationId xmlns:p14="http://schemas.microsoft.com/office/powerpoint/2010/main" val="1132603411"/>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179074"/>
            <a:ext cx="9144001" cy="5844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1" y="2514599"/>
            <a:ext cx="9144000" cy="3323987"/>
          </a:xfrm>
          <a:prstGeom prst="rect">
            <a:avLst/>
          </a:prstGeom>
          <a:solidFill>
            <a:schemeClr val="bg1">
              <a:lumMod val="95000"/>
              <a:alpha val="76000"/>
            </a:schemeClr>
          </a:solidFill>
        </p:spPr>
        <p:txBody>
          <a:bodyPr wrap="square" rtlCol="0">
            <a:spAutoFit/>
          </a:bodyPr>
          <a:lstStyle/>
          <a:p>
            <a:endParaRPr lang="en-US" sz="2400" b="1" dirty="0" smtClean="0">
              <a:solidFill>
                <a:srgbClr val="000000"/>
              </a:solidFill>
            </a:endParaRPr>
          </a:p>
          <a:p>
            <a:r>
              <a:rPr lang="en-US" sz="2400" b="1" dirty="0" smtClean="0">
                <a:solidFill>
                  <a:srgbClr val="000000"/>
                </a:solidFill>
              </a:rPr>
              <a:t>1 billion people worldwide have a disability</a:t>
            </a:r>
          </a:p>
          <a:p>
            <a:endParaRPr lang="en-US" sz="2400" b="1" dirty="0">
              <a:solidFill>
                <a:srgbClr val="000000"/>
              </a:solidFill>
            </a:endParaRPr>
          </a:p>
          <a:p>
            <a:r>
              <a:rPr lang="en-US" sz="2400" b="1" dirty="0" smtClean="0">
                <a:solidFill>
                  <a:srgbClr val="000000"/>
                </a:solidFill>
              </a:rPr>
              <a:t>51.2 million people have </a:t>
            </a:r>
            <a:r>
              <a:rPr lang="en-US" sz="2400" b="1" dirty="0">
                <a:solidFill>
                  <a:srgbClr val="000000"/>
                </a:solidFill>
              </a:rPr>
              <a:t>some level of disability. They represent 18 percent of the population</a:t>
            </a:r>
            <a:r>
              <a:rPr lang="en-US" sz="2400" b="1" dirty="0" smtClean="0">
                <a:solidFill>
                  <a:srgbClr val="000000"/>
                </a:solidFill>
              </a:rPr>
              <a:t>.</a:t>
            </a:r>
          </a:p>
          <a:p>
            <a:endParaRPr lang="en-US" sz="2400" b="1" dirty="0">
              <a:solidFill>
                <a:srgbClr val="000000"/>
              </a:solidFill>
            </a:endParaRPr>
          </a:p>
          <a:p>
            <a:r>
              <a:rPr lang="en-US" sz="2400" b="1" dirty="0">
                <a:solidFill>
                  <a:srgbClr val="000000"/>
                </a:solidFill>
              </a:rPr>
              <a:t>72% of people 80 and older </a:t>
            </a:r>
            <a:r>
              <a:rPr lang="en-US" sz="2400" b="1" dirty="0" smtClean="0">
                <a:solidFill>
                  <a:srgbClr val="000000"/>
                </a:solidFill>
              </a:rPr>
              <a:t>have a disability, </a:t>
            </a:r>
            <a:r>
              <a:rPr lang="en-US" sz="2400" b="1" dirty="0">
                <a:solidFill>
                  <a:srgbClr val="000000"/>
                </a:solidFill>
              </a:rPr>
              <a:t>the highest of any age group.</a:t>
            </a:r>
          </a:p>
          <a:p>
            <a:endParaRPr lang="en-US" dirty="0"/>
          </a:p>
        </p:txBody>
      </p:sp>
      <p:sp>
        <p:nvSpPr>
          <p:cNvPr id="5" name="Title 1"/>
          <p:cNvSpPr txBox="1">
            <a:spLocks/>
          </p:cNvSpPr>
          <p:nvPr/>
        </p:nvSpPr>
        <p:spPr>
          <a:xfrm>
            <a:off x="0" y="228600"/>
            <a:ext cx="9083675" cy="758825"/>
          </a:xfrm>
          <a:prstGeom prst="rect">
            <a:avLst/>
          </a:prstGeom>
        </p:spPr>
        <p:txBody>
          <a:bodyPr vert="horz" anchor="b">
            <a:normAutofit/>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r>
              <a:rPr lang="en-US" b="1" dirty="0" smtClean="0">
                <a:solidFill>
                  <a:srgbClr val="000000"/>
                </a:solidFill>
              </a:rPr>
              <a:t>Scope</a:t>
            </a:r>
          </a:p>
        </p:txBody>
      </p:sp>
    </p:spTree>
    <p:extLst>
      <p:ext uri="{BB962C8B-B14F-4D97-AF65-F5344CB8AC3E}">
        <p14:creationId xmlns:p14="http://schemas.microsoft.com/office/powerpoint/2010/main" val="24099650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a:t>
            </a:r>
            <a:endParaRPr lang="en-US" dirty="0"/>
          </a:p>
        </p:txBody>
      </p:sp>
      <p:sp>
        <p:nvSpPr>
          <p:cNvPr id="3" name="Content Placeholder 2"/>
          <p:cNvSpPr>
            <a:spLocks noGrp="1"/>
          </p:cNvSpPr>
          <p:nvPr>
            <p:ph sz="quarter" idx="1"/>
          </p:nvPr>
        </p:nvSpPr>
        <p:spPr/>
        <p:txBody>
          <a:bodyPr>
            <a:normAutofit/>
          </a:bodyPr>
          <a:lstStyle/>
          <a:p>
            <a:r>
              <a:rPr lang="en-US" dirty="0" smtClean="0"/>
              <a:t>During my talk, consider how </a:t>
            </a:r>
            <a:r>
              <a:rPr lang="en-US" dirty="0"/>
              <a:t>applying theoretical models of disability may have applications </a:t>
            </a:r>
            <a:r>
              <a:rPr lang="en-US" dirty="0" smtClean="0"/>
              <a:t>to:</a:t>
            </a:r>
          </a:p>
          <a:p>
            <a:pPr lvl="1"/>
            <a:r>
              <a:rPr lang="en-US" dirty="0" smtClean="0"/>
              <a:t>your </a:t>
            </a:r>
            <a:r>
              <a:rPr lang="en-US" dirty="0"/>
              <a:t>own </a:t>
            </a:r>
            <a:r>
              <a:rPr lang="en-US" dirty="0" smtClean="0"/>
              <a:t>research or practice with clients</a:t>
            </a:r>
          </a:p>
          <a:p>
            <a:pPr lvl="1"/>
            <a:r>
              <a:rPr lang="en-US" dirty="0" smtClean="0"/>
              <a:t>your research </a:t>
            </a:r>
            <a:r>
              <a:rPr lang="en-US" dirty="0"/>
              <a:t>methods (sampling, methodology, survey design, cultural competence/CBPR, framing of the research question</a:t>
            </a:r>
            <a:r>
              <a:rPr lang="en-US" dirty="0" smtClean="0"/>
              <a:t>).</a:t>
            </a:r>
          </a:p>
          <a:p>
            <a:pPr lvl="1"/>
            <a:r>
              <a:rPr lang="en-US" dirty="0" smtClean="0"/>
              <a:t>your mentorship of </a:t>
            </a:r>
            <a:r>
              <a:rPr lang="en-US" dirty="0"/>
              <a:t>students and </a:t>
            </a:r>
            <a:r>
              <a:rPr lang="en-US" dirty="0" smtClean="0"/>
              <a:t>residents</a:t>
            </a:r>
          </a:p>
          <a:p>
            <a:pPr lvl="1"/>
            <a:r>
              <a:rPr lang="en-US" dirty="0" smtClean="0"/>
              <a:t>your role in curriculum development around patient centered psychiatric care (e.g. mainstreaming </a:t>
            </a:r>
            <a:r>
              <a:rPr lang="en-US" dirty="0"/>
              <a:t>concepts of disability in curriculum </a:t>
            </a:r>
            <a:r>
              <a:rPr lang="en-US" dirty="0" smtClean="0"/>
              <a:t>development)</a:t>
            </a:r>
            <a:endParaRPr lang="en-US" dirty="0"/>
          </a:p>
        </p:txBody>
      </p:sp>
    </p:spTree>
    <p:extLst>
      <p:ext uri="{BB962C8B-B14F-4D97-AF65-F5344CB8AC3E}">
        <p14:creationId xmlns:p14="http://schemas.microsoft.com/office/powerpoint/2010/main" val="418822548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00">
            <a:alpha val="78000"/>
          </a:srgbClr>
        </a:solidFill>
        <a:effectLst/>
      </p:bgPr>
    </p:bg>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t>Reframe Disability</a:t>
            </a:r>
          </a:p>
        </p:txBody>
      </p:sp>
      <p:sp>
        <p:nvSpPr>
          <p:cNvPr id="9" name="Footer Placeholder 8"/>
          <p:cNvSpPr>
            <a:spLocks noGrp="1"/>
          </p:cNvSpPr>
          <p:nvPr>
            <p:ph type="ftr" sz="quarter" idx="11"/>
          </p:nvPr>
        </p:nvSpPr>
        <p:spPr/>
        <p:txBody>
          <a:bodyPr/>
          <a:lstStyle/>
          <a:p>
            <a:endParaRPr lang="en-US" dirty="0">
              <a:latin typeface="Georgia"/>
            </a:endParaRPr>
          </a:p>
        </p:txBody>
      </p:sp>
      <p:sp>
        <p:nvSpPr>
          <p:cNvPr id="4" name="Content Placeholder 3"/>
          <p:cNvSpPr>
            <a:spLocks noGrp="1"/>
          </p:cNvSpPr>
          <p:nvPr>
            <p:ph idx="4294967295"/>
          </p:nvPr>
        </p:nvSpPr>
        <p:spPr>
          <a:xfrm>
            <a:off x="301752" y="2743200"/>
            <a:ext cx="2362200" cy="990600"/>
          </a:xfrm>
        </p:spPr>
        <p:txBody>
          <a:bodyPr/>
          <a:lstStyle/>
          <a:p>
            <a:pPr>
              <a:buFont typeface="Arial" charset="0"/>
              <a:buNone/>
            </a:pPr>
            <a:r>
              <a:rPr lang="en-US" sz="4400" dirty="0" smtClean="0">
                <a:solidFill>
                  <a:schemeClr val="bg1"/>
                </a:solidFill>
              </a:rPr>
              <a:t>Healthy.</a:t>
            </a:r>
          </a:p>
        </p:txBody>
      </p:sp>
      <p:sp>
        <p:nvSpPr>
          <p:cNvPr id="5" name="TextBox 4"/>
          <p:cNvSpPr txBox="1">
            <a:spLocks noChangeArrowheads="1"/>
          </p:cNvSpPr>
          <p:nvPr/>
        </p:nvSpPr>
        <p:spPr bwMode="auto">
          <a:xfrm>
            <a:off x="3505200" y="2743200"/>
            <a:ext cx="2286000" cy="769441"/>
          </a:xfrm>
          <a:prstGeom prst="rect">
            <a:avLst/>
          </a:prstGeom>
          <a:noFill/>
          <a:ln w="9525">
            <a:noFill/>
            <a:miter lim="800000"/>
            <a:headEnd/>
            <a:tailEnd/>
          </a:ln>
        </p:spPr>
        <p:txBody>
          <a:bodyPr>
            <a:spAutoFit/>
          </a:bodyPr>
          <a:lstStyle/>
          <a:p>
            <a:r>
              <a:rPr lang="en-US" sz="4400" dirty="0">
                <a:solidFill>
                  <a:prstClr val="white"/>
                </a:solidFill>
                <a:latin typeface="Georgia"/>
              </a:rPr>
              <a:t>Strong.</a:t>
            </a:r>
          </a:p>
        </p:txBody>
      </p:sp>
      <p:sp>
        <p:nvSpPr>
          <p:cNvPr id="6" name="TextBox 5"/>
          <p:cNvSpPr txBox="1">
            <a:spLocks noChangeArrowheads="1"/>
          </p:cNvSpPr>
          <p:nvPr/>
        </p:nvSpPr>
        <p:spPr bwMode="auto">
          <a:xfrm>
            <a:off x="6096000" y="2743200"/>
            <a:ext cx="2590800" cy="769441"/>
          </a:xfrm>
          <a:prstGeom prst="rect">
            <a:avLst/>
          </a:prstGeom>
          <a:noFill/>
          <a:ln w="9525">
            <a:noFill/>
            <a:miter lim="800000"/>
            <a:headEnd/>
            <a:tailEnd/>
          </a:ln>
        </p:spPr>
        <p:txBody>
          <a:bodyPr>
            <a:spAutoFit/>
          </a:bodyPr>
          <a:lstStyle/>
          <a:p>
            <a:r>
              <a:rPr lang="en-US" sz="4400" dirty="0">
                <a:solidFill>
                  <a:prstClr val="white"/>
                </a:solidFill>
                <a:latin typeface="Georgia"/>
              </a:rPr>
              <a:t>Capable.</a:t>
            </a:r>
          </a:p>
        </p:txBody>
      </p:sp>
    </p:spTree>
    <p:extLst>
      <p:ext uri="{BB962C8B-B14F-4D97-AF65-F5344CB8AC3E}">
        <p14:creationId xmlns:p14="http://schemas.microsoft.com/office/powerpoint/2010/main" val="4020314125"/>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par>
                          <p:cTn id="10" fill="hold">
                            <p:stCondLst>
                              <p:cond delay="500"/>
                            </p:stCondLst>
                            <p:childTnLst>
                              <p:par>
                                <p:cTn id="11" presetID="53" presetClass="entr" presetSubtype="0" fill="hold" grpId="0" nodeType="afterEffect">
                                  <p:stCondLst>
                                    <p:cond delay="50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animEffect transition="in" filter="fade">
                                      <p:cBhvr>
                                        <p:cTn id="15" dur="500"/>
                                        <p:tgtEl>
                                          <p:spTgt spid="5"/>
                                        </p:tgtEl>
                                      </p:cBhvr>
                                    </p:animEffect>
                                  </p:childTnLst>
                                </p:cTn>
                              </p:par>
                            </p:childTnLst>
                          </p:cTn>
                        </p:par>
                        <p:par>
                          <p:cTn id="16" fill="hold">
                            <p:stCondLst>
                              <p:cond delay="1500"/>
                            </p:stCondLst>
                            <p:childTnLst>
                              <p:par>
                                <p:cTn id="17" presetID="53" presetClass="entr" presetSubtype="0" fill="hold" grpId="0" nodeType="afterEffect">
                                  <p:stCondLst>
                                    <p:cond delay="500"/>
                                  </p:stCondLst>
                                  <p:childTnLst>
                                    <p:set>
                                      <p:cBhvr>
                                        <p:cTn id="18" dur="1" fill="hold">
                                          <p:stCondLst>
                                            <p:cond delay="0"/>
                                          </p:stCondLst>
                                        </p:cTn>
                                        <p:tgtEl>
                                          <p:spTgt spid="6"/>
                                        </p:tgtEl>
                                        <p:attrNameLst>
                                          <p:attrName>style.visibility</p:attrName>
                                        </p:attrNameLst>
                                      </p:cBhvr>
                                      <p:to>
                                        <p:strVal val="visible"/>
                                      </p:to>
                                    </p:set>
                                    <p:anim calcmode="lin" valueType="num">
                                      <p:cBhvr>
                                        <p:cTn id="19" dur="500" fill="hold"/>
                                        <p:tgtEl>
                                          <p:spTgt spid="6"/>
                                        </p:tgtEl>
                                        <p:attrNameLst>
                                          <p:attrName>ppt_w</p:attrName>
                                        </p:attrNameLst>
                                      </p:cBhvr>
                                      <p:tavLst>
                                        <p:tav tm="0">
                                          <p:val>
                                            <p:fltVal val="0"/>
                                          </p:val>
                                        </p:tav>
                                        <p:tav tm="100000">
                                          <p:val>
                                            <p:strVal val="#ppt_w"/>
                                          </p:val>
                                        </p:tav>
                                      </p:tavLst>
                                    </p:anim>
                                    <p:anim calcmode="lin" valueType="num">
                                      <p:cBhvr>
                                        <p:cTn id="20" dur="500" fill="hold"/>
                                        <p:tgtEl>
                                          <p:spTgt spid="6"/>
                                        </p:tgtEl>
                                        <p:attrNameLst>
                                          <p:attrName>ppt_h</p:attrName>
                                        </p:attrNameLst>
                                      </p:cBhvr>
                                      <p:tavLst>
                                        <p:tav tm="0">
                                          <p:val>
                                            <p:fltVal val="0"/>
                                          </p:val>
                                        </p:tav>
                                        <p:tav tm="100000">
                                          <p:val>
                                            <p:strVal val="#ppt_h"/>
                                          </p:val>
                                        </p:tav>
                                      </p:tavLst>
                                    </p:anim>
                                    <p:animEffect transition="in" filter="fade">
                                      <p:cBhvr>
                                        <p:cTn id="2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1: Models of disability</a:t>
            </a:r>
            <a:endParaRPr lang="en-US" dirty="0"/>
          </a:p>
        </p:txBody>
      </p:sp>
      <p:sp>
        <p:nvSpPr>
          <p:cNvPr id="3" name="Content Placeholder 2"/>
          <p:cNvSpPr>
            <a:spLocks noGrp="1"/>
          </p:cNvSpPr>
          <p:nvPr>
            <p:ph sz="quarter" idx="1"/>
          </p:nvPr>
        </p:nvSpPr>
        <p:spPr/>
        <p:txBody>
          <a:bodyPr>
            <a:normAutofit/>
          </a:bodyPr>
          <a:lstStyle/>
          <a:p>
            <a:r>
              <a:rPr lang="en-US" dirty="0"/>
              <a:t>Medical Model &amp; Expert/Professional Model/Rehabilitation Model</a:t>
            </a:r>
          </a:p>
          <a:p>
            <a:r>
              <a:rPr lang="en-US" dirty="0" smtClean="0"/>
              <a:t>Social Model</a:t>
            </a:r>
          </a:p>
          <a:p>
            <a:pPr lvl="1"/>
            <a:r>
              <a:rPr lang="en-US" dirty="0" smtClean="0"/>
              <a:t>Cultural Model</a:t>
            </a:r>
          </a:p>
          <a:p>
            <a:pPr lvl="1"/>
            <a:r>
              <a:rPr lang="en-US" dirty="0" smtClean="0"/>
              <a:t>Minority Model</a:t>
            </a:r>
          </a:p>
          <a:p>
            <a:pPr lvl="1"/>
            <a:r>
              <a:rPr lang="en-US" dirty="0" smtClean="0"/>
              <a:t>Moral Model</a:t>
            </a:r>
          </a:p>
          <a:p>
            <a:pPr lvl="1"/>
            <a:r>
              <a:rPr lang="en-US" dirty="0" smtClean="0"/>
              <a:t>Tragedy/Charity Model</a:t>
            </a:r>
          </a:p>
          <a:p>
            <a:r>
              <a:rPr lang="en-US" dirty="0" smtClean="0"/>
              <a:t>Religious Model</a:t>
            </a:r>
          </a:p>
          <a:p>
            <a:r>
              <a:rPr lang="en-US" dirty="0" smtClean="0"/>
              <a:t>Empowerment/Rights Based Model/Interactional Social-Political Model, </a:t>
            </a:r>
            <a:r>
              <a:rPr lang="en-US" dirty="0"/>
              <a:t>Independent Living </a:t>
            </a:r>
            <a:r>
              <a:rPr lang="en-US" dirty="0" smtClean="0"/>
              <a:t>Model</a:t>
            </a:r>
          </a:p>
          <a:p>
            <a:endParaRPr lang="en-US" dirty="0"/>
          </a:p>
          <a:p>
            <a:endParaRPr lang="en-US" dirty="0"/>
          </a:p>
        </p:txBody>
      </p:sp>
    </p:spTree>
    <p:extLst>
      <p:ext uri="{BB962C8B-B14F-4D97-AF65-F5344CB8AC3E}">
        <p14:creationId xmlns:p14="http://schemas.microsoft.com/office/powerpoint/2010/main" val="405365441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pic>
        <p:nvPicPr>
          <p:cNvPr id="3074" name="Picture 2" descr="http://www.ddsg.org.uk/taxi/images/medical-model.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
            <a:ext cx="9067909" cy="67595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969940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62734"/>
            <a:ext cx="8534400" cy="758952"/>
          </a:xfrm>
        </p:spPr>
        <p:txBody>
          <a:bodyPr>
            <a:normAutofit fontScale="90000"/>
          </a:bodyPr>
          <a:lstStyle/>
          <a:p>
            <a:r>
              <a:rPr lang="en-US" dirty="0" smtClean="0"/>
              <a:t>Medical Model of Disability – Phenomenon of Supercrip</a:t>
            </a:r>
            <a:endParaRPr lang="en-US" dirty="0"/>
          </a:p>
        </p:txBody>
      </p:sp>
      <p:sp>
        <p:nvSpPr>
          <p:cNvPr id="3" name="Content Placeholder 2"/>
          <p:cNvSpPr>
            <a:spLocks noGrp="1"/>
          </p:cNvSpPr>
          <p:nvPr>
            <p:ph sz="quarter" idx="1"/>
          </p:nvPr>
        </p:nvSpPr>
        <p:spPr/>
        <p:txBody>
          <a:bodyPr/>
          <a:lstStyle/>
          <a:p>
            <a:r>
              <a:rPr lang="en-US" dirty="0" smtClean="0"/>
              <a:t>Medical stance of ‘overcoming’ disability through technology</a:t>
            </a:r>
          </a:p>
          <a:p>
            <a:endParaRPr lang="en-US" dirty="0"/>
          </a:p>
        </p:txBody>
      </p:sp>
      <p:pic>
        <p:nvPicPr>
          <p:cNvPr id="4" name="Picture 3" descr="supercripimage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9751" y="2478702"/>
            <a:ext cx="5181407" cy="3886055"/>
          </a:xfrm>
          <a:prstGeom prst="rect">
            <a:avLst/>
          </a:prstGeom>
        </p:spPr>
      </p:pic>
    </p:spTree>
    <p:extLst>
      <p:ext uri="{BB962C8B-B14F-4D97-AF65-F5344CB8AC3E}">
        <p14:creationId xmlns:p14="http://schemas.microsoft.com/office/powerpoint/2010/main" val="2661784061"/>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Expert/Professional Model of Disability</a:t>
            </a:r>
            <a:endParaRPr lang="en-US" dirty="0"/>
          </a:p>
        </p:txBody>
      </p:sp>
      <p:sp>
        <p:nvSpPr>
          <p:cNvPr id="3" name="Content Placeholder 2"/>
          <p:cNvSpPr>
            <a:spLocks noGrp="1"/>
          </p:cNvSpPr>
          <p:nvPr>
            <p:ph sz="quarter" idx="1"/>
          </p:nvPr>
        </p:nvSpPr>
        <p:spPr/>
        <p:txBody>
          <a:bodyPr/>
          <a:lstStyle/>
          <a:p>
            <a:r>
              <a:rPr lang="en-US" dirty="0" smtClean="0"/>
              <a:t>Offshoot of the Medical Model</a:t>
            </a:r>
          </a:p>
          <a:p>
            <a:r>
              <a:rPr lang="en-US" sz="2800" dirty="0"/>
              <a:t>Within its framework, professionals follow a process of identifying the impairment and its limitations (using the medical model), and taking the necessary action to improve the position of the disabled person. </a:t>
            </a:r>
            <a:endParaRPr lang="en-US" sz="2800" dirty="0" smtClean="0"/>
          </a:p>
          <a:p>
            <a:r>
              <a:rPr lang="en-US" sz="2800" dirty="0" smtClean="0"/>
              <a:t>This </a:t>
            </a:r>
            <a:r>
              <a:rPr lang="en-US" sz="2800" dirty="0"/>
              <a:t>has tended to produce a system in which an authoritarian, over-active service provider prescribes and acts for a passive client. </a:t>
            </a:r>
            <a:endParaRPr lang="en-US" dirty="0"/>
          </a:p>
        </p:txBody>
      </p:sp>
    </p:spTree>
    <p:extLst>
      <p:ext uri="{BB962C8B-B14F-4D97-AF65-F5344CB8AC3E}">
        <p14:creationId xmlns:p14="http://schemas.microsoft.com/office/powerpoint/2010/main" val="1719168837"/>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20337</TotalTime>
  <Words>6648</Words>
  <Application>Microsoft Macintosh PowerPoint</Application>
  <PresentationFormat>On-screen Show (4:3)</PresentationFormat>
  <Paragraphs>458</Paragraphs>
  <Slides>29</Slides>
  <Notes>27</Notes>
  <HiddenSlides>1</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Civic</vt:lpstr>
      <vt:lpstr>Lessons Learned from LAND (Learning, Ability and Neurological Diversity) Project: Designing Culturally Competent Research Processes</vt:lpstr>
      <vt:lpstr>Roadmap</vt:lpstr>
      <vt:lpstr>PowerPoint Presentation</vt:lpstr>
      <vt:lpstr>Consider</vt:lpstr>
      <vt:lpstr>Reframe Disability</vt:lpstr>
      <vt:lpstr>Part 1: Models of disability</vt:lpstr>
      <vt:lpstr>PowerPoint Presentation</vt:lpstr>
      <vt:lpstr>Medical Model of Disability – Phenomenon of Supercrip</vt:lpstr>
      <vt:lpstr>Expert/Professional Model of Disability</vt:lpstr>
      <vt:lpstr>Social Model of Disability</vt:lpstr>
      <vt:lpstr>Social Model aka Minority Model</vt:lpstr>
      <vt:lpstr>Cultural Model</vt:lpstr>
      <vt:lpstr>Tragedy or Charity Model of Disability</vt:lpstr>
      <vt:lpstr>Independent Living Model of Disability</vt:lpstr>
      <vt:lpstr>Empowerment, Rights-Based Model of Disability</vt:lpstr>
      <vt:lpstr>Part 2</vt:lpstr>
      <vt:lpstr>Emancipatory Disability Research Paradigm</vt:lpstr>
      <vt:lpstr>Emancipatory Disability Research </vt:lpstr>
      <vt:lpstr>  Nothing about us without us: My experiences with disability-related research</vt:lpstr>
      <vt:lpstr>Global Community Health Research: Lessons Learned from Kenya’s HIV/AIDS Program for the Deaf</vt:lpstr>
      <vt:lpstr>.</vt:lpstr>
      <vt:lpstr>. </vt:lpstr>
      <vt:lpstr>Create Opportunities for People with Disabilities to Become PIs and authors</vt:lpstr>
      <vt:lpstr>Infuse All Studies with Multiple Methods and Competing Questions</vt:lpstr>
      <vt:lpstr>Take a critical look at disability-related medical research</vt:lpstr>
      <vt:lpstr>Call to Action</vt:lpstr>
      <vt:lpstr>PowerPoint Presentation</vt:lpstr>
      <vt:lpstr>Illness as Metaphor for Disability</vt:lpstr>
      <vt:lpstr>Rec0mmended Reading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hui zhang</dc:creator>
  <cp:lastModifiedBy>Alina Engelman</cp:lastModifiedBy>
  <cp:revision>258</cp:revision>
  <cp:lastPrinted>2014-04-14T00:55:01Z</cp:lastPrinted>
  <dcterms:created xsi:type="dcterms:W3CDTF">2013-11-20T04:49:34Z</dcterms:created>
  <dcterms:modified xsi:type="dcterms:W3CDTF">2016-04-30T18:11:54Z</dcterms:modified>
</cp:coreProperties>
</file>